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1" r:id="rId18"/>
    <p:sldId id="277" r:id="rId19"/>
    <p:sldId id="272" r:id="rId20"/>
    <p:sldId id="273" r:id="rId21"/>
    <p:sldId id="274" r:id="rId22"/>
    <p:sldId id="275" r:id="rId23"/>
    <p:sldId id="288" r:id="rId24"/>
    <p:sldId id="278" r:id="rId25"/>
    <p:sldId id="289" r:id="rId26"/>
    <p:sldId id="279" r:id="rId27"/>
    <p:sldId id="290" r:id="rId28"/>
    <p:sldId id="280" r:id="rId29"/>
    <p:sldId id="281" r:id="rId30"/>
    <p:sldId id="282" r:id="rId31"/>
    <p:sldId id="283" r:id="rId32"/>
    <p:sldId id="284" r:id="rId33"/>
    <p:sldId id="285" r:id="rId34"/>
    <p:sldId id="286" r:id="rId35"/>
    <p:sldId id="287" r:id="rId36"/>
    <p:sldId id="298" r:id="rId37"/>
    <p:sldId id="297" r:id="rId38"/>
    <p:sldId id="299" r:id="rId39"/>
    <p:sldId id="296" r:id="rId40"/>
    <p:sldId id="295" r:id="rId41"/>
    <p:sldId id="294" r:id="rId42"/>
    <p:sldId id="293" r:id="rId43"/>
    <p:sldId id="292" r:id="rId44"/>
    <p:sldId id="291" r:id="rId45"/>
    <p:sldId id="300"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tiaga Gutiérrez Casanova" initials="SGC" lastIdx="1" clrIdx="0">
    <p:extLst>
      <p:ext uri="{19B8F6BF-5375-455C-9EA6-DF929625EA0E}">
        <p15:presenceInfo xmlns:p15="http://schemas.microsoft.com/office/powerpoint/2012/main" userId="S::Santiaga.Gutierrez@uclm.es::42ea1ed9-722b-4740-a95e-760e554cd18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735341-327C-4655-8F1B-A22FF505EBE6}" v="321" dt="2021-10-28T12:38:15.3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7" d="100"/>
          <a:sy n="107" d="100"/>
        </p:scale>
        <p:origin x="138"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iaga Gutiérrez Casanova" userId="42ea1ed9-722b-4740-a95e-760e554cd18e" providerId="ADAL" clId="{D4735341-327C-4655-8F1B-A22FF505EBE6}"/>
    <pc:docChg chg="undo custSel addSld delSld modSld">
      <pc:chgData name="Santiaga Gutiérrez Casanova" userId="42ea1ed9-722b-4740-a95e-760e554cd18e" providerId="ADAL" clId="{D4735341-327C-4655-8F1B-A22FF505EBE6}" dt="2021-10-28T12:38:15.362" v="11501" actId="20577"/>
      <pc:docMkLst>
        <pc:docMk/>
      </pc:docMkLst>
      <pc:sldChg chg="modSp mod">
        <pc:chgData name="Santiaga Gutiérrez Casanova" userId="42ea1ed9-722b-4740-a95e-760e554cd18e" providerId="ADAL" clId="{D4735341-327C-4655-8F1B-A22FF505EBE6}" dt="2021-10-27T16:22:29.462" v="11196" actId="14100"/>
        <pc:sldMkLst>
          <pc:docMk/>
          <pc:sldMk cId="1426377178" sldId="256"/>
        </pc:sldMkLst>
        <pc:spChg chg="mod">
          <ac:chgData name="Santiaga Gutiérrez Casanova" userId="42ea1ed9-722b-4740-a95e-760e554cd18e" providerId="ADAL" clId="{D4735341-327C-4655-8F1B-A22FF505EBE6}" dt="2021-10-26T09:57:50.554" v="73" actId="20577"/>
          <ac:spMkLst>
            <pc:docMk/>
            <pc:sldMk cId="1426377178" sldId="256"/>
            <ac:spMk id="2" creationId="{75BD23E6-4FFF-4454-A998-706C1E0DEC84}"/>
          </ac:spMkLst>
        </pc:spChg>
        <pc:spChg chg="mod">
          <ac:chgData name="Santiaga Gutiérrez Casanova" userId="42ea1ed9-722b-4740-a95e-760e554cd18e" providerId="ADAL" clId="{D4735341-327C-4655-8F1B-A22FF505EBE6}" dt="2021-10-27T16:22:29.462" v="11196" actId="14100"/>
          <ac:spMkLst>
            <pc:docMk/>
            <pc:sldMk cId="1426377178" sldId="256"/>
            <ac:spMk id="3" creationId="{E12BD6F0-4F39-4C83-80A5-0A8EE927FC1C}"/>
          </ac:spMkLst>
        </pc:spChg>
      </pc:sldChg>
      <pc:sldChg chg="addSp modSp mod modTransition">
        <pc:chgData name="Santiaga Gutiérrez Casanova" userId="42ea1ed9-722b-4740-a95e-760e554cd18e" providerId="ADAL" clId="{D4735341-327C-4655-8F1B-A22FF505EBE6}" dt="2021-10-26T10:00:36.971" v="295" actId="20577"/>
        <pc:sldMkLst>
          <pc:docMk/>
          <pc:sldMk cId="1636373026" sldId="257"/>
        </pc:sldMkLst>
        <pc:spChg chg="add mod">
          <ac:chgData name="Santiaga Gutiérrez Casanova" userId="42ea1ed9-722b-4740-a95e-760e554cd18e" providerId="ADAL" clId="{D4735341-327C-4655-8F1B-A22FF505EBE6}" dt="2021-10-26T10:00:36.971" v="295" actId="20577"/>
          <ac:spMkLst>
            <pc:docMk/>
            <pc:sldMk cId="1636373026" sldId="257"/>
            <ac:spMk id="2" creationId="{F220A7D3-1F1A-4E3A-A78F-943C9FE2C39F}"/>
          </ac:spMkLst>
        </pc:spChg>
      </pc:sldChg>
      <pc:sldChg chg="addSp modSp mod chgLayout">
        <pc:chgData name="Santiaga Gutiérrez Casanova" userId="42ea1ed9-722b-4740-a95e-760e554cd18e" providerId="ADAL" clId="{D4735341-327C-4655-8F1B-A22FF505EBE6}" dt="2021-10-26T11:57:10.053" v="601" actId="20577"/>
        <pc:sldMkLst>
          <pc:docMk/>
          <pc:sldMk cId="1782969705" sldId="258"/>
        </pc:sldMkLst>
        <pc:spChg chg="add mod">
          <ac:chgData name="Santiaga Gutiérrez Casanova" userId="42ea1ed9-722b-4740-a95e-760e554cd18e" providerId="ADAL" clId="{D4735341-327C-4655-8F1B-A22FF505EBE6}" dt="2021-10-26T11:57:10.053" v="601" actId="20577"/>
          <ac:spMkLst>
            <pc:docMk/>
            <pc:sldMk cId="1782969705" sldId="258"/>
            <ac:spMk id="2" creationId="{C048F62F-8CB1-427B-AFA4-FE46715D30A2}"/>
          </ac:spMkLst>
        </pc:spChg>
      </pc:sldChg>
      <pc:sldChg chg="addSp delSp modSp new mod">
        <pc:chgData name="Santiaga Gutiérrez Casanova" userId="42ea1ed9-722b-4740-a95e-760e554cd18e" providerId="ADAL" clId="{D4735341-327C-4655-8F1B-A22FF505EBE6}" dt="2021-10-26T12:32:06.854" v="994" actId="20577"/>
        <pc:sldMkLst>
          <pc:docMk/>
          <pc:sldMk cId="482793442" sldId="259"/>
        </pc:sldMkLst>
        <pc:spChg chg="add del mod">
          <ac:chgData name="Santiaga Gutiérrez Casanova" userId="42ea1ed9-722b-4740-a95e-760e554cd18e" providerId="ADAL" clId="{D4735341-327C-4655-8F1B-A22FF505EBE6}" dt="2021-10-26T12:28:54.808" v="605"/>
          <ac:spMkLst>
            <pc:docMk/>
            <pc:sldMk cId="482793442" sldId="259"/>
            <ac:spMk id="2" creationId="{87713B48-FAB9-4AF0-AC57-09DAC3090C80}"/>
          </ac:spMkLst>
        </pc:spChg>
        <pc:spChg chg="add mod">
          <ac:chgData name="Santiaga Gutiérrez Casanova" userId="42ea1ed9-722b-4740-a95e-760e554cd18e" providerId="ADAL" clId="{D4735341-327C-4655-8F1B-A22FF505EBE6}" dt="2021-10-26T12:32:06.854" v="994" actId="20577"/>
          <ac:spMkLst>
            <pc:docMk/>
            <pc:sldMk cId="482793442" sldId="259"/>
            <ac:spMk id="3" creationId="{7DC478CF-409A-47D3-8332-BA5A66DA6AC1}"/>
          </ac:spMkLst>
        </pc:spChg>
      </pc:sldChg>
      <pc:sldChg chg="addSp modSp new mod">
        <pc:chgData name="Santiaga Gutiérrez Casanova" userId="42ea1ed9-722b-4740-a95e-760e554cd18e" providerId="ADAL" clId="{D4735341-327C-4655-8F1B-A22FF505EBE6}" dt="2021-10-27T16:29:11.919" v="11198" actId="6549"/>
        <pc:sldMkLst>
          <pc:docMk/>
          <pc:sldMk cId="1127996159" sldId="260"/>
        </pc:sldMkLst>
        <pc:spChg chg="add mod">
          <ac:chgData name="Santiaga Gutiérrez Casanova" userId="42ea1ed9-722b-4740-a95e-760e554cd18e" providerId="ADAL" clId="{D4735341-327C-4655-8F1B-A22FF505EBE6}" dt="2021-10-27T16:29:11.919" v="11198" actId="6549"/>
          <ac:spMkLst>
            <pc:docMk/>
            <pc:sldMk cId="1127996159" sldId="260"/>
            <ac:spMk id="2" creationId="{2FE51F94-1CB7-4A79-A494-06856B6B029D}"/>
          </ac:spMkLst>
        </pc:spChg>
      </pc:sldChg>
      <pc:sldChg chg="modSp mod">
        <pc:chgData name="Santiaga Gutiérrez Casanova" userId="42ea1ed9-722b-4740-a95e-760e554cd18e" providerId="ADAL" clId="{D4735341-327C-4655-8F1B-A22FF505EBE6}" dt="2021-10-27T16:33:40.643" v="11222" actId="20577"/>
        <pc:sldMkLst>
          <pc:docMk/>
          <pc:sldMk cId="157652798" sldId="262"/>
        </pc:sldMkLst>
        <pc:spChg chg="mod">
          <ac:chgData name="Santiaga Gutiérrez Casanova" userId="42ea1ed9-722b-4740-a95e-760e554cd18e" providerId="ADAL" clId="{D4735341-327C-4655-8F1B-A22FF505EBE6}" dt="2021-10-27T16:33:40.643" v="11222" actId="20577"/>
          <ac:spMkLst>
            <pc:docMk/>
            <pc:sldMk cId="157652798" sldId="262"/>
            <ac:spMk id="4" creationId="{5385A6DA-0F55-44D1-B44C-A6CB705C6B66}"/>
          </ac:spMkLst>
        </pc:spChg>
      </pc:sldChg>
      <pc:sldChg chg="modAnim">
        <pc:chgData name="Santiaga Gutiérrez Casanova" userId="42ea1ed9-722b-4740-a95e-760e554cd18e" providerId="ADAL" clId="{D4735341-327C-4655-8F1B-A22FF505EBE6}" dt="2021-10-27T16:40:01.949" v="11232"/>
        <pc:sldMkLst>
          <pc:docMk/>
          <pc:sldMk cId="1632627208" sldId="269"/>
        </pc:sldMkLst>
      </pc:sldChg>
      <pc:sldChg chg="modSp mod modAnim">
        <pc:chgData name="Santiaga Gutiérrez Casanova" userId="42ea1ed9-722b-4740-a95e-760e554cd18e" providerId="ADAL" clId="{D4735341-327C-4655-8F1B-A22FF505EBE6}" dt="2021-10-27T08:59:22.766" v="3149"/>
        <pc:sldMkLst>
          <pc:docMk/>
          <pc:sldMk cId="2315565361" sldId="270"/>
        </pc:sldMkLst>
        <pc:spChg chg="mod">
          <ac:chgData name="Santiaga Gutiérrez Casanova" userId="42ea1ed9-722b-4740-a95e-760e554cd18e" providerId="ADAL" clId="{D4735341-327C-4655-8F1B-A22FF505EBE6}" dt="2021-10-27T08:59:04.349" v="3146" actId="12"/>
          <ac:spMkLst>
            <pc:docMk/>
            <pc:sldMk cId="2315565361" sldId="270"/>
            <ac:spMk id="2" creationId="{66A42B9E-FD3D-4018-97AA-C051999AE3C5}"/>
          </ac:spMkLst>
        </pc:spChg>
      </pc:sldChg>
      <pc:sldChg chg="addSp modSp mod modAnim">
        <pc:chgData name="Santiaga Gutiérrez Casanova" userId="42ea1ed9-722b-4740-a95e-760e554cd18e" providerId="ADAL" clId="{D4735341-327C-4655-8F1B-A22FF505EBE6}" dt="2021-10-27T09:02:04.588" v="3158" actId="2710"/>
        <pc:sldMkLst>
          <pc:docMk/>
          <pc:sldMk cId="1452136959" sldId="271"/>
        </pc:sldMkLst>
        <pc:spChg chg="add mod">
          <ac:chgData name="Santiaga Gutiérrez Casanova" userId="42ea1ed9-722b-4740-a95e-760e554cd18e" providerId="ADAL" clId="{D4735341-327C-4655-8F1B-A22FF505EBE6}" dt="2021-10-27T09:02:04.588" v="3158" actId="2710"/>
          <ac:spMkLst>
            <pc:docMk/>
            <pc:sldMk cId="1452136959" sldId="271"/>
            <ac:spMk id="2" creationId="{73B62E4D-0FD3-46A1-AB1F-A8D1AAC1C6AE}"/>
          </ac:spMkLst>
        </pc:spChg>
      </pc:sldChg>
      <pc:sldChg chg="addSp modSp mod modAnim">
        <pc:chgData name="Santiaga Gutiérrez Casanova" userId="42ea1ed9-722b-4740-a95e-760e554cd18e" providerId="ADAL" clId="{D4735341-327C-4655-8F1B-A22FF505EBE6}" dt="2021-10-28T08:43:31.577" v="11460" actId="20577"/>
        <pc:sldMkLst>
          <pc:docMk/>
          <pc:sldMk cId="841747495" sldId="272"/>
        </pc:sldMkLst>
        <pc:spChg chg="add mod">
          <ac:chgData name="Santiaga Gutiérrez Casanova" userId="42ea1ed9-722b-4740-a95e-760e554cd18e" providerId="ADAL" clId="{D4735341-327C-4655-8F1B-A22FF505EBE6}" dt="2021-10-28T08:43:31.577" v="11460" actId="20577"/>
          <ac:spMkLst>
            <pc:docMk/>
            <pc:sldMk cId="841747495" sldId="272"/>
            <ac:spMk id="2" creationId="{3CBF8007-7E7B-483A-929D-1184E771CA0C}"/>
          </ac:spMkLst>
        </pc:spChg>
      </pc:sldChg>
      <pc:sldChg chg="addSp modSp mod modAnim">
        <pc:chgData name="Santiaga Gutiérrez Casanova" userId="42ea1ed9-722b-4740-a95e-760e554cd18e" providerId="ADAL" clId="{D4735341-327C-4655-8F1B-A22FF505EBE6}" dt="2021-10-28T08:44:51.621" v="11461" actId="6549"/>
        <pc:sldMkLst>
          <pc:docMk/>
          <pc:sldMk cId="1964600066" sldId="273"/>
        </pc:sldMkLst>
        <pc:spChg chg="add mod">
          <ac:chgData name="Santiaga Gutiérrez Casanova" userId="42ea1ed9-722b-4740-a95e-760e554cd18e" providerId="ADAL" clId="{D4735341-327C-4655-8F1B-A22FF505EBE6}" dt="2021-10-28T08:44:51.621" v="11461" actId="6549"/>
          <ac:spMkLst>
            <pc:docMk/>
            <pc:sldMk cId="1964600066" sldId="273"/>
            <ac:spMk id="2" creationId="{9E9C69A4-9D05-474D-807D-22787457E50D}"/>
          </ac:spMkLst>
        </pc:spChg>
      </pc:sldChg>
      <pc:sldChg chg="addSp modSp mod modAnim">
        <pc:chgData name="Santiaga Gutiérrez Casanova" userId="42ea1ed9-722b-4740-a95e-760e554cd18e" providerId="ADAL" clId="{D4735341-327C-4655-8F1B-A22FF505EBE6}" dt="2021-10-27T16:47:42.602" v="11239"/>
        <pc:sldMkLst>
          <pc:docMk/>
          <pc:sldMk cId="3283611311" sldId="274"/>
        </pc:sldMkLst>
        <pc:spChg chg="add mod">
          <ac:chgData name="Santiaga Gutiérrez Casanova" userId="42ea1ed9-722b-4740-a95e-760e554cd18e" providerId="ADAL" clId="{D4735341-327C-4655-8F1B-A22FF505EBE6}" dt="2021-10-27T09:03:04.407" v="3161" actId="1076"/>
          <ac:spMkLst>
            <pc:docMk/>
            <pc:sldMk cId="3283611311" sldId="274"/>
            <ac:spMk id="2" creationId="{5FC03FCE-FE29-4CB7-829A-CABA8AE2D1A9}"/>
          </ac:spMkLst>
        </pc:spChg>
      </pc:sldChg>
      <pc:sldChg chg="addSp modSp mod modAnim">
        <pc:chgData name="Santiaga Gutiérrez Casanova" userId="42ea1ed9-722b-4740-a95e-760e554cd18e" providerId="ADAL" clId="{D4735341-327C-4655-8F1B-A22FF505EBE6}" dt="2021-10-27T14:12:28.340" v="5954"/>
        <pc:sldMkLst>
          <pc:docMk/>
          <pc:sldMk cId="626014677" sldId="275"/>
        </pc:sldMkLst>
        <pc:spChg chg="add mod">
          <ac:chgData name="Santiaga Gutiérrez Casanova" userId="42ea1ed9-722b-4740-a95e-760e554cd18e" providerId="ADAL" clId="{D4735341-327C-4655-8F1B-A22FF505EBE6}" dt="2021-10-27T14:12:03.939" v="5951" actId="2710"/>
          <ac:spMkLst>
            <pc:docMk/>
            <pc:sldMk cId="626014677" sldId="275"/>
            <ac:spMk id="2" creationId="{CCA645BC-2B05-45D3-A949-0C839F2890D8}"/>
          </ac:spMkLst>
        </pc:spChg>
      </pc:sldChg>
      <pc:sldChg chg="addSp modSp new mod modAnim">
        <pc:chgData name="Santiaga Gutiérrez Casanova" userId="42ea1ed9-722b-4740-a95e-760e554cd18e" providerId="ADAL" clId="{D4735341-327C-4655-8F1B-A22FF505EBE6}" dt="2021-10-27T16:43:28.414" v="11234" actId="14100"/>
        <pc:sldMkLst>
          <pc:docMk/>
          <pc:sldMk cId="4152257639" sldId="276"/>
        </pc:sldMkLst>
        <pc:spChg chg="add mod">
          <ac:chgData name="Santiaga Gutiérrez Casanova" userId="42ea1ed9-722b-4740-a95e-760e554cd18e" providerId="ADAL" clId="{D4735341-327C-4655-8F1B-A22FF505EBE6}" dt="2021-10-27T16:43:28.414" v="11234" actId="14100"/>
          <ac:spMkLst>
            <pc:docMk/>
            <pc:sldMk cId="4152257639" sldId="276"/>
            <ac:spMk id="2" creationId="{F038F059-DFF9-4F69-8FA2-A2151ED19A3A}"/>
          </ac:spMkLst>
        </pc:spChg>
      </pc:sldChg>
      <pc:sldChg chg="addSp modSp new mod modAnim">
        <pc:chgData name="Santiaga Gutiérrez Casanova" userId="42ea1ed9-722b-4740-a95e-760e554cd18e" providerId="ADAL" clId="{D4735341-327C-4655-8F1B-A22FF505EBE6}" dt="2021-10-28T08:40:39.133" v="11457"/>
        <pc:sldMkLst>
          <pc:docMk/>
          <pc:sldMk cId="2270427373" sldId="277"/>
        </pc:sldMkLst>
        <pc:spChg chg="add mod">
          <ac:chgData name="Santiaga Gutiérrez Casanova" userId="42ea1ed9-722b-4740-a95e-760e554cd18e" providerId="ADAL" clId="{D4735341-327C-4655-8F1B-A22FF505EBE6}" dt="2021-10-27T16:44:55.630" v="11235" actId="255"/>
          <ac:spMkLst>
            <pc:docMk/>
            <pc:sldMk cId="2270427373" sldId="277"/>
            <ac:spMk id="2" creationId="{717AA282-6DC0-4E2B-BA8B-83238FFC8CC8}"/>
          </ac:spMkLst>
        </pc:spChg>
      </pc:sldChg>
      <pc:sldChg chg="addSp modSp new mod modAnim">
        <pc:chgData name="Santiaga Gutiérrez Casanova" userId="42ea1ed9-722b-4740-a95e-760e554cd18e" providerId="ADAL" clId="{D4735341-327C-4655-8F1B-A22FF505EBE6}" dt="2021-10-28T08:50:22.063" v="11498" actId="20577"/>
        <pc:sldMkLst>
          <pc:docMk/>
          <pc:sldMk cId="1985150611" sldId="278"/>
        </pc:sldMkLst>
        <pc:spChg chg="add mod">
          <ac:chgData name="Santiaga Gutiérrez Casanova" userId="42ea1ed9-722b-4740-a95e-760e554cd18e" providerId="ADAL" clId="{D4735341-327C-4655-8F1B-A22FF505EBE6}" dt="2021-10-28T08:50:22.063" v="11498" actId="20577"/>
          <ac:spMkLst>
            <pc:docMk/>
            <pc:sldMk cId="1985150611" sldId="278"/>
            <ac:spMk id="2" creationId="{30A1588F-3B9A-48DA-B10D-501CD59B67E6}"/>
          </ac:spMkLst>
        </pc:spChg>
      </pc:sldChg>
      <pc:sldChg chg="addSp modSp new mod modAnim">
        <pc:chgData name="Santiaga Gutiérrez Casanova" userId="42ea1ed9-722b-4740-a95e-760e554cd18e" providerId="ADAL" clId="{D4735341-327C-4655-8F1B-A22FF505EBE6}" dt="2021-10-27T14:20:11.956" v="6000"/>
        <pc:sldMkLst>
          <pc:docMk/>
          <pc:sldMk cId="71247920" sldId="279"/>
        </pc:sldMkLst>
        <pc:spChg chg="add mod">
          <ac:chgData name="Santiaga Gutiérrez Casanova" userId="42ea1ed9-722b-4740-a95e-760e554cd18e" providerId="ADAL" clId="{D4735341-327C-4655-8F1B-A22FF505EBE6}" dt="2021-10-27T14:18:36.090" v="5987" actId="255"/>
          <ac:spMkLst>
            <pc:docMk/>
            <pc:sldMk cId="71247920" sldId="279"/>
            <ac:spMk id="2" creationId="{244E4E21-0317-4BEF-8F62-8C67A3A16672}"/>
          </ac:spMkLst>
        </pc:spChg>
      </pc:sldChg>
      <pc:sldChg chg="addSp modSp new mod modAnim">
        <pc:chgData name="Santiaga Gutiérrez Casanova" userId="42ea1ed9-722b-4740-a95e-760e554cd18e" providerId="ADAL" clId="{D4735341-327C-4655-8F1B-A22FF505EBE6}" dt="2021-10-27T16:54:09.899" v="11250"/>
        <pc:sldMkLst>
          <pc:docMk/>
          <pc:sldMk cId="1724476287" sldId="280"/>
        </pc:sldMkLst>
        <pc:spChg chg="add mod">
          <ac:chgData name="Santiaga Gutiérrez Casanova" userId="42ea1ed9-722b-4740-a95e-760e554cd18e" providerId="ADAL" clId="{D4735341-327C-4655-8F1B-A22FF505EBE6}" dt="2021-10-27T14:23:52.999" v="6019" actId="2710"/>
          <ac:spMkLst>
            <pc:docMk/>
            <pc:sldMk cId="1724476287" sldId="280"/>
            <ac:spMk id="2" creationId="{26114A7C-A01E-4A30-B2B7-A55D9DEFA642}"/>
          </ac:spMkLst>
        </pc:spChg>
      </pc:sldChg>
      <pc:sldChg chg="addSp modSp new mod modAnim">
        <pc:chgData name="Santiaga Gutiérrez Casanova" userId="42ea1ed9-722b-4740-a95e-760e554cd18e" providerId="ADAL" clId="{D4735341-327C-4655-8F1B-A22FF505EBE6}" dt="2021-10-27T16:55:21.095" v="11255"/>
        <pc:sldMkLst>
          <pc:docMk/>
          <pc:sldMk cId="2455198073" sldId="281"/>
        </pc:sldMkLst>
        <pc:spChg chg="add mod">
          <ac:chgData name="Santiaga Gutiérrez Casanova" userId="42ea1ed9-722b-4740-a95e-760e554cd18e" providerId="ADAL" clId="{D4735341-327C-4655-8F1B-A22FF505EBE6}" dt="2021-10-27T14:24:22.354" v="6021" actId="2710"/>
          <ac:spMkLst>
            <pc:docMk/>
            <pc:sldMk cId="2455198073" sldId="281"/>
            <ac:spMk id="2" creationId="{094D8B36-AD3F-4E32-B912-DD5A3D39F8AC}"/>
          </ac:spMkLst>
        </pc:spChg>
      </pc:sldChg>
      <pc:sldChg chg="addSp modSp new mod modAnim">
        <pc:chgData name="Santiaga Gutiérrez Casanova" userId="42ea1ed9-722b-4740-a95e-760e554cd18e" providerId="ADAL" clId="{D4735341-327C-4655-8F1B-A22FF505EBE6}" dt="2021-10-27T14:57:16.400" v="6658"/>
        <pc:sldMkLst>
          <pc:docMk/>
          <pc:sldMk cId="3077884093" sldId="282"/>
        </pc:sldMkLst>
        <pc:spChg chg="add mod">
          <ac:chgData name="Santiaga Gutiérrez Casanova" userId="42ea1ed9-722b-4740-a95e-760e554cd18e" providerId="ADAL" clId="{D4735341-327C-4655-8F1B-A22FF505EBE6}" dt="2021-10-27T14:56:50.151" v="6653" actId="2710"/>
          <ac:spMkLst>
            <pc:docMk/>
            <pc:sldMk cId="3077884093" sldId="282"/>
            <ac:spMk id="2" creationId="{D396CAB9-C7A4-4011-ADEA-E8FF27AC1080}"/>
          </ac:spMkLst>
        </pc:spChg>
      </pc:sldChg>
      <pc:sldChg chg="addSp modSp new mod modAnim">
        <pc:chgData name="Santiaga Gutiérrez Casanova" userId="42ea1ed9-722b-4740-a95e-760e554cd18e" providerId="ADAL" clId="{D4735341-327C-4655-8F1B-A22FF505EBE6}" dt="2021-10-27T16:57:34.008" v="11256" actId="255"/>
        <pc:sldMkLst>
          <pc:docMk/>
          <pc:sldMk cId="229004431" sldId="283"/>
        </pc:sldMkLst>
        <pc:spChg chg="add mod">
          <ac:chgData name="Santiaga Gutiérrez Casanova" userId="42ea1ed9-722b-4740-a95e-760e554cd18e" providerId="ADAL" clId="{D4735341-327C-4655-8F1B-A22FF505EBE6}" dt="2021-10-27T16:57:34.008" v="11256" actId="255"/>
          <ac:spMkLst>
            <pc:docMk/>
            <pc:sldMk cId="229004431" sldId="283"/>
            <ac:spMk id="2" creationId="{D8A9DCA0-C968-48C3-8802-FA9A585072D0}"/>
          </ac:spMkLst>
        </pc:spChg>
      </pc:sldChg>
      <pc:sldChg chg="addSp modSp new mod modAnim">
        <pc:chgData name="Santiaga Gutiérrez Casanova" userId="42ea1ed9-722b-4740-a95e-760e554cd18e" providerId="ADAL" clId="{D4735341-327C-4655-8F1B-A22FF505EBE6}" dt="2021-10-27T15:01:29.368" v="6994"/>
        <pc:sldMkLst>
          <pc:docMk/>
          <pc:sldMk cId="2915148703" sldId="284"/>
        </pc:sldMkLst>
        <pc:spChg chg="add mod">
          <ac:chgData name="Santiaga Gutiérrez Casanova" userId="42ea1ed9-722b-4740-a95e-760e554cd18e" providerId="ADAL" clId="{D4735341-327C-4655-8F1B-A22FF505EBE6}" dt="2021-10-27T15:01:05.048" v="6990" actId="2710"/>
          <ac:spMkLst>
            <pc:docMk/>
            <pc:sldMk cId="2915148703" sldId="284"/>
            <ac:spMk id="2" creationId="{D1352CF3-891E-46FC-AC14-B6548D5EC2FC}"/>
          </ac:spMkLst>
        </pc:spChg>
      </pc:sldChg>
      <pc:sldChg chg="addSp modSp new mod modAnim">
        <pc:chgData name="Santiaga Gutiérrez Casanova" userId="42ea1ed9-722b-4740-a95e-760e554cd18e" providerId="ADAL" clId="{D4735341-327C-4655-8F1B-A22FF505EBE6}" dt="2021-10-28T12:38:15.362" v="11501" actId="20577"/>
        <pc:sldMkLst>
          <pc:docMk/>
          <pc:sldMk cId="2722940822" sldId="285"/>
        </pc:sldMkLst>
        <pc:spChg chg="add mod">
          <ac:chgData name="Santiaga Gutiérrez Casanova" userId="42ea1ed9-722b-4740-a95e-760e554cd18e" providerId="ADAL" clId="{D4735341-327C-4655-8F1B-A22FF505EBE6}" dt="2021-10-28T12:38:15.362" v="11501" actId="20577"/>
          <ac:spMkLst>
            <pc:docMk/>
            <pc:sldMk cId="2722940822" sldId="285"/>
            <ac:spMk id="2" creationId="{B0438108-999A-4009-880C-8EBA92CF1114}"/>
          </ac:spMkLst>
        </pc:spChg>
      </pc:sldChg>
      <pc:sldChg chg="addSp modSp new mod modAnim">
        <pc:chgData name="Santiaga Gutiérrez Casanova" userId="42ea1ed9-722b-4740-a95e-760e554cd18e" providerId="ADAL" clId="{D4735341-327C-4655-8F1B-A22FF505EBE6}" dt="2021-10-27T16:59:54.333" v="11260"/>
        <pc:sldMkLst>
          <pc:docMk/>
          <pc:sldMk cId="1848692262" sldId="286"/>
        </pc:sldMkLst>
        <pc:spChg chg="add mod">
          <ac:chgData name="Santiaga Gutiérrez Casanova" userId="42ea1ed9-722b-4740-a95e-760e554cd18e" providerId="ADAL" clId="{D4735341-327C-4655-8F1B-A22FF505EBE6}" dt="2021-10-27T15:08:55.417" v="7709" actId="2710"/>
          <ac:spMkLst>
            <pc:docMk/>
            <pc:sldMk cId="1848692262" sldId="286"/>
            <ac:spMk id="2" creationId="{D8524A7D-7861-4BEE-B079-85BBB0A19611}"/>
          </ac:spMkLst>
        </pc:spChg>
      </pc:sldChg>
      <pc:sldChg chg="addSp modSp new mod modAnim">
        <pc:chgData name="Santiaga Gutiérrez Casanova" userId="42ea1ed9-722b-4740-a95e-760e554cd18e" providerId="ADAL" clId="{D4735341-327C-4655-8F1B-A22FF505EBE6}" dt="2021-10-27T15:43:22.542" v="8557"/>
        <pc:sldMkLst>
          <pc:docMk/>
          <pc:sldMk cId="1288580627" sldId="287"/>
        </pc:sldMkLst>
        <pc:spChg chg="add mod">
          <ac:chgData name="Santiaga Gutiérrez Casanova" userId="42ea1ed9-722b-4740-a95e-760e554cd18e" providerId="ADAL" clId="{D4735341-327C-4655-8F1B-A22FF505EBE6}" dt="2021-10-27T15:42:35.620" v="8554" actId="14100"/>
          <ac:spMkLst>
            <pc:docMk/>
            <pc:sldMk cId="1288580627" sldId="287"/>
            <ac:spMk id="2" creationId="{F54B5726-734D-4ABA-8874-352B912A6206}"/>
          </ac:spMkLst>
        </pc:spChg>
      </pc:sldChg>
      <pc:sldChg chg="addSp modSp new mod modAnim">
        <pc:chgData name="Santiaga Gutiérrez Casanova" userId="42ea1ed9-722b-4740-a95e-760e554cd18e" providerId="ADAL" clId="{D4735341-327C-4655-8F1B-A22FF505EBE6}" dt="2021-10-28T08:47:46.199" v="11467" actId="20577"/>
        <pc:sldMkLst>
          <pc:docMk/>
          <pc:sldMk cId="3851312856" sldId="288"/>
        </pc:sldMkLst>
        <pc:spChg chg="add mod">
          <ac:chgData name="Santiaga Gutiérrez Casanova" userId="42ea1ed9-722b-4740-a95e-760e554cd18e" providerId="ADAL" clId="{D4735341-327C-4655-8F1B-A22FF505EBE6}" dt="2021-10-28T08:47:46.199" v="11467" actId="20577"/>
          <ac:spMkLst>
            <pc:docMk/>
            <pc:sldMk cId="3851312856" sldId="288"/>
            <ac:spMk id="2" creationId="{67F309FF-F0F1-4D3C-9FD7-C28F9411D751}"/>
          </ac:spMkLst>
        </pc:spChg>
      </pc:sldChg>
      <pc:sldChg chg="new del">
        <pc:chgData name="Santiaga Gutiérrez Casanova" userId="42ea1ed9-722b-4740-a95e-760e554cd18e" providerId="ADAL" clId="{D4735341-327C-4655-8F1B-A22FF505EBE6}" dt="2021-10-27T14:11:24.240" v="5946" actId="680"/>
        <pc:sldMkLst>
          <pc:docMk/>
          <pc:sldMk cId="4035224486" sldId="288"/>
        </pc:sldMkLst>
      </pc:sldChg>
      <pc:sldChg chg="addSp modSp new mod modAnim">
        <pc:chgData name="Santiaga Gutiérrez Casanova" userId="42ea1ed9-722b-4740-a95e-760e554cd18e" providerId="ADAL" clId="{D4735341-327C-4655-8F1B-A22FF505EBE6}" dt="2021-10-27T16:51:37.089" v="11244" actId="20577"/>
        <pc:sldMkLst>
          <pc:docMk/>
          <pc:sldMk cId="1932915533" sldId="289"/>
        </pc:sldMkLst>
        <pc:spChg chg="add mod">
          <ac:chgData name="Santiaga Gutiérrez Casanova" userId="42ea1ed9-722b-4740-a95e-760e554cd18e" providerId="ADAL" clId="{D4735341-327C-4655-8F1B-A22FF505EBE6}" dt="2021-10-27T16:51:37.089" v="11244" actId="20577"/>
          <ac:spMkLst>
            <pc:docMk/>
            <pc:sldMk cId="1932915533" sldId="289"/>
            <ac:spMk id="2" creationId="{0EB360F3-1B4F-4B6A-B62A-AA89CB6C33E7}"/>
          </ac:spMkLst>
        </pc:spChg>
      </pc:sldChg>
      <pc:sldChg chg="addSp modSp new mod modAnim">
        <pc:chgData name="Santiaga Gutiérrez Casanova" userId="42ea1ed9-722b-4740-a95e-760e554cd18e" providerId="ADAL" clId="{D4735341-327C-4655-8F1B-A22FF505EBE6}" dt="2021-10-27T14:21:31.450" v="6011"/>
        <pc:sldMkLst>
          <pc:docMk/>
          <pc:sldMk cId="4010124654" sldId="290"/>
        </pc:sldMkLst>
        <pc:spChg chg="add mod">
          <ac:chgData name="Santiaga Gutiérrez Casanova" userId="42ea1ed9-722b-4740-a95e-760e554cd18e" providerId="ADAL" clId="{D4735341-327C-4655-8F1B-A22FF505EBE6}" dt="2021-10-27T14:20:36.425" v="6003" actId="14100"/>
          <ac:spMkLst>
            <pc:docMk/>
            <pc:sldMk cId="4010124654" sldId="290"/>
            <ac:spMk id="2" creationId="{F04D4B05-6B77-41A9-90D3-520C06EA2607}"/>
          </ac:spMkLst>
        </pc:spChg>
      </pc:sldChg>
      <pc:sldChg chg="addSp modSp new mod modAnim">
        <pc:chgData name="Santiaga Gutiérrez Casanova" userId="42ea1ed9-722b-4740-a95e-760e554cd18e" providerId="ADAL" clId="{D4735341-327C-4655-8F1B-A22FF505EBE6}" dt="2021-10-27T17:10:38.597" v="11304"/>
        <pc:sldMkLst>
          <pc:docMk/>
          <pc:sldMk cId="704364759" sldId="291"/>
        </pc:sldMkLst>
        <pc:spChg chg="add mod">
          <ac:chgData name="Santiaga Gutiérrez Casanova" userId="42ea1ed9-722b-4740-a95e-760e554cd18e" providerId="ADAL" clId="{D4735341-327C-4655-8F1B-A22FF505EBE6}" dt="2021-10-27T17:10:25.018" v="11301" actId="14100"/>
          <ac:spMkLst>
            <pc:docMk/>
            <pc:sldMk cId="704364759" sldId="291"/>
            <ac:spMk id="2" creationId="{33A9ED65-2883-43E2-89C7-6C5EDB398C9D}"/>
          </ac:spMkLst>
        </pc:spChg>
      </pc:sldChg>
      <pc:sldChg chg="addSp modSp new mod modAnim">
        <pc:chgData name="Santiaga Gutiérrez Casanova" userId="42ea1ed9-722b-4740-a95e-760e554cd18e" providerId="ADAL" clId="{D4735341-327C-4655-8F1B-A22FF505EBE6}" dt="2021-10-27T16:11:21.668" v="10849"/>
        <pc:sldMkLst>
          <pc:docMk/>
          <pc:sldMk cId="221099155" sldId="292"/>
        </pc:sldMkLst>
        <pc:spChg chg="add mod">
          <ac:chgData name="Santiaga Gutiérrez Casanova" userId="42ea1ed9-722b-4740-a95e-760e554cd18e" providerId="ADAL" clId="{D4735341-327C-4655-8F1B-A22FF505EBE6}" dt="2021-10-27T16:10:59.809" v="10843" actId="2710"/>
          <ac:spMkLst>
            <pc:docMk/>
            <pc:sldMk cId="221099155" sldId="292"/>
            <ac:spMk id="2" creationId="{4C5BE9BE-AADE-4922-A235-1154DC7C4D15}"/>
          </ac:spMkLst>
        </pc:spChg>
      </pc:sldChg>
      <pc:sldChg chg="addSp modSp new mod modAnim">
        <pc:chgData name="Santiaga Gutiérrez Casanova" userId="42ea1ed9-722b-4740-a95e-760e554cd18e" providerId="ADAL" clId="{D4735341-327C-4655-8F1B-A22FF505EBE6}" dt="2021-10-27T16:07:16.899" v="10535"/>
        <pc:sldMkLst>
          <pc:docMk/>
          <pc:sldMk cId="2080895643" sldId="293"/>
        </pc:sldMkLst>
        <pc:spChg chg="add mod">
          <ac:chgData name="Santiaga Gutiérrez Casanova" userId="42ea1ed9-722b-4740-a95e-760e554cd18e" providerId="ADAL" clId="{D4735341-327C-4655-8F1B-A22FF505EBE6}" dt="2021-10-27T16:06:49.425" v="10529" actId="20577"/>
          <ac:spMkLst>
            <pc:docMk/>
            <pc:sldMk cId="2080895643" sldId="293"/>
            <ac:spMk id="2" creationId="{27DC5B83-1088-4E69-9D9E-2380B47BADBE}"/>
          </ac:spMkLst>
        </pc:spChg>
      </pc:sldChg>
      <pc:sldChg chg="addSp modSp new mod modAnim">
        <pc:chgData name="Santiaga Gutiérrez Casanova" userId="42ea1ed9-722b-4740-a95e-760e554cd18e" providerId="ADAL" clId="{D4735341-327C-4655-8F1B-A22FF505EBE6}" dt="2021-10-27T16:04:10.107" v="10208"/>
        <pc:sldMkLst>
          <pc:docMk/>
          <pc:sldMk cId="4110424494" sldId="294"/>
        </pc:sldMkLst>
        <pc:spChg chg="add mod">
          <ac:chgData name="Santiaga Gutiérrez Casanova" userId="42ea1ed9-722b-4740-a95e-760e554cd18e" providerId="ADAL" clId="{D4735341-327C-4655-8F1B-A22FF505EBE6}" dt="2021-10-27T16:03:38.447" v="10201" actId="20577"/>
          <ac:spMkLst>
            <pc:docMk/>
            <pc:sldMk cId="4110424494" sldId="294"/>
            <ac:spMk id="2" creationId="{79FBC92A-E90A-488D-9B1C-6FA825CD7480}"/>
          </ac:spMkLst>
        </pc:spChg>
      </pc:sldChg>
      <pc:sldChg chg="addSp modSp new mod modAnim">
        <pc:chgData name="Santiaga Gutiérrez Casanova" userId="42ea1ed9-722b-4740-a95e-760e554cd18e" providerId="ADAL" clId="{D4735341-327C-4655-8F1B-A22FF505EBE6}" dt="2021-10-27T15:59:57.475" v="9883"/>
        <pc:sldMkLst>
          <pc:docMk/>
          <pc:sldMk cId="2735629850" sldId="295"/>
        </pc:sldMkLst>
        <pc:spChg chg="add mod">
          <ac:chgData name="Santiaga Gutiérrez Casanova" userId="42ea1ed9-722b-4740-a95e-760e554cd18e" providerId="ADAL" clId="{D4735341-327C-4655-8F1B-A22FF505EBE6}" dt="2021-10-27T15:59:40.151" v="9880" actId="2710"/>
          <ac:spMkLst>
            <pc:docMk/>
            <pc:sldMk cId="2735629850" sldId="295"/>
            <ac:spMk id="2" creationId="{A233B272-A36E-4757-84E7-EAB3BC49DDBC}"/>
          </ac:spMkLst>
        </pc:spChg>
      </pc:sldChg>
      <pc:sldChg chg="addSp modSp new mod modAnim">
        <pc:chgData name="Santiaga Gutiérrez Casanova" userId="42ea1ed9-722b-4740-a95e-760e554cd18e" providerId="ADAL" clId="{D4735341-327C-4655-8F1B-A22FF505EBE6}" dt="2021-10-27T17:06:40.574" v="11299" actId="14100"/>
        <pc:sldMkLst>
          <pc:docMk/>
          <pc:sldMk cId="4125167314" sldId="296"/>
        </pc:sldMkLst>
        <pc:spChg chg="add mod">
          <ac:chgData name="Santiaga Gutiérrez Casanova" userId="42ea1ed9-722b-4740-a95e-760e554cd18e" providerId="ADAL" clId="{D4735341-327C-4655-8F1B-A22FF505EBE6}" dt="2021-10-27T17:06:40.574" v="11299" actId="14100"/>
          <ac:spMkLst>
            <pc:docMk/>
            <pc:sldMk cId="4125167314" sldId="296"/>
            <ac:spMk id="2" creationId="{202DD31F-4B33-49C4-9343-579FB14EEDE1}"/>
          </ac:spMkLst>
        </pc:spChg>
      </pc:sldChg>
      <pc:sldChg chg="addSp modSp new mod modAnim">
        <pc:chgData name="Santiaga Gutiérrez Casanova" userId="42ea1ed9-722b-4740-a95e-760e554cd18e" providerId="ADAL" clId="{D4735341-327C-4655-8F1B-A22FF505EBE6}" dt="2021-10-27T15:53:47.442" v="9677" actId="21"/>
        <pc:sldMkLst>
          <pc:docMk/>
          <pc:sldMk cId="1821505060" sldId="297"/>
        </pc:sldMkLst>
        <pc:spChg chg="add mod">
          <ac:chgData name="Santiaga Gutiérrez Casanova" userId="42ea1ed9-722b-4740-a95e-760e554cd18e" providerId="ADAL" clId="{D4735341-327C-4655-8F1B-A22FF505EBE6}" dt="2021-10-27T15:53:47.442" v="9677" actId="21"/>
          <ac:spMkLst>
            <pc:docMk/>
            <pc:sldMk cId="1821505060" sldId="297"/>
            <ac:spMk id="2" creationId="{57A57133-C724-41CB-A6E2-7238BDA53B50}"/>
          </ac:spMkLst>
        </pc:spChg>
      </pc:sldChg>
      <pc:sldChg chg="addSp modSp new mod modAnim">
        <pc:chgData name="Santiaga Gutiérrez Casanova" userId="42ea1ed9-722b-4740-a95e-760e554cd18e" providerId="ADAL" clId="{D4735341-327C-4655-8F1B-A22FF505EBE6}" dt="2021-10-27T15:45:09.954" v="8572" actId="20577"/>
        <pc:sldMkLst>
          <pc:docMk/>
          <pc:sldMk cId="2139145984" sldId="298"/>
        </pc:sldMkLst>
        <pc:spChg chg="add mod">
          <ac:chgData name="Santiaga Gutiérrez Casanova" userId="42ea1ed9-722b-4740-a95e-760e554cd18e" providerId="ADAL" clId="{D4735341-327C-4655-8F1B-A22FF505EBE6}" dt="2021-10-27T15:45:09.954" v="8572" actId="20577"/>
          <ac:spMkLst>
            <pc:docMk/>
            <pc:sldMk cId="2139145984" sldId="298"/>
            <ac:spMk id="2" creationId="{52E3B625-1CE8-49F2-AF05-7DC834E98426}"/>
          </ac:spMkLst>
        </pc:spChg>
      </pc:sldChg>
      <pc:sldChg chg="addSp modSp new mod modAnim">
        <pc:chgData name="Santiaga Gutiérrez Casanova" userId="42ea1ed9-722b-4740-a95e-760e554cd18e" providerId="ADAL" clId="{D4735341-327C-4655-8F1B-A22FF505EBE6}" dt="2021-10-27T17:04:56.615" v="11271" actId="6549"/>
        <pc:sldMkLst>
          <pc:docMk/>
          <pc:sldMk cId="1088694519" sldId="299"/>
        </pc:sldMkLst>
        <pc:spChg chg="add mod">
          <ac:chgData name="Santiaga Gutiérrez Casanova" userId="42ea1ed9-722b-4740-a95e-760e554cd18e" providerId="ADAL" clId="{D4735341-327C-4655-8F1B-A22FF505EBE6}" dt="2021-10-27T17:04:56.615" v="11271" actId="6549"/>
          <ac:spMkLst>
            <pc:docMk/>
            <pc:sldMk cId="1088694519" sldId="299"/>
            <ac:spMk id="2" creationId="{C394C70E-7814-4FA8-85C4-2AADDE427E53}"/>
          </ac:spMkLst>
        </pc:spChg>
      </pc:sldChg>
      <pc:sldChg chg="addSp modSp new mod modAnim">
        <pc:chgData name="Santiaga Gutiérrez Casanova" userId="42ea1ed9-722b-4740-a95e-760e554cd18e" providerId="ADAL" clId="{D4735341-327C-4655-8F1B-A22FF505EBE6}" dt="2021-10-27T17:15:16.513" v="11454" actId="20577"/>
        <pc:sldMkLst>
          <pc:docMk/>
          <pc:sldMk cId="3122920546" sldId="300"/>
        </pc:sldMkLst>
        <pc:spChg chg="add mod">
          <ac:chgData name="Santiaga Gutiérrez Casanova" userId="42ea1ed9-722b-4740-a95e-760e554cd18e" providerId="ADAL" clId="{D4735341-327C-4655-8F1B-A22FF505EBE6}" dt="2021-10-27T17:15:16.513" v="11454" actId="20577"/>
          <ac:spMkLst>
            <pc:docMk/>
            <pc:sldMk cId="3122920546" sldId="300"/>
            <ac:spMk id="2" creationId="{DE2105C2-9417-48F9-9FF8-B805B716EC5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BD23E6-4FFF-4454-A998-706C1E0DEC84}"/>
              </a:ext>
            </a:extLst>
          </p:cNvPr>
          <p:cNvSpPr>
            <a:spLocks noGrp="1"/>
          </p:cNvSpPr>
          <p:nvPr>
            <p:ph type="ctrTitle"/>
          </p:nvPr>
        </p:nvSpPr>
        <p:spPr/>
        <p:txBody>
          <a:bodyPr/>
          <a:lstStyle/>
          <a:p>
            <a:pPr algn="ctr"/>
            <a:r>
              <a:rPr lang="es-ES" sz="3600" dirty="0"/>
              <a:t>ACTUALIZACIÓN DEL MANUAL DE BUENAS PRÁCTICA EN GESTIÓN DE PROYECTOS DE I+D+i</a:t>
            </a:r>
          </a:p>
        </p:txBody>
      </p:sp>
      <p:sp>
        <p:nvSpPr>
          <p:cNvPr id="3" name="Subtítulo 2">
            <a:extLst>
              <a:ext uri="{FF2B5EF4-FFF2-40B4-BE49-F238E27FC236}">
                <a16:creationId xmlns:a16="http://schemas.microsoft.com/office/drawing/2014/main" id="{E12BD6F0-4F39-4C83-80A5-0A8EE927FC1C}"/>
              </a:ext>
            </a:extLst>
          </p:cNvPr>
          <p:cNvSpPr>
            <a:spLocks noGrp="1"/>
          </p:cNvSpPr>
          <p:nvPr>
            <p:ph type="subTitle" idx="1"/>
          </p:nvPr>
        </p:nvSpPr>
        <p:spPr>
          <a:xfrm>
            <a:off x="1507067" y="4050833"/>
            <a:ext cx="7766936" cy="1874838"/>
          </a:xfrm>
        </p:spPr>
        <p:txBody>
          <a:bodyPr>
            <a:noAutofit/>
          </a:bodyPr>
          <a:lstStyle/>
          <a:p>
            <a:pPr algn="ctr"/>
            <a:r>
              <a:rPr lang="es-ES" sz="2400" dirty="0"/>
              <a:t>UNA DE LAS ACCIONES CONTEMPLADAS POR LA COMISIÓN DELEGADA PARA DESARROLLAR EN EL AÑO 2021 FUE LA DE LA ACTUALIZACIÓN DEL MANUAL DE BUENAS PRÁCTICAS EN LA GESTIÓN DE PROYECTOS DE I+D+i. </a:t>
            </a:r>
          </a:p>
        </p:txBody>
      </p:sp>
    </p:spTree>
    <p:extLst>
      <p:ext uri="{BB962C8B-B14F-4D97-AF65-F5344CB8AC3E}">
        <p14:creationId xmlns:p14="http://schemas.microsoft.com/office/powerpoint/2010/main" val="1426377178"/>
      </p:ext>
    </p:extLst>
  </p:cSld>
  <p:clrMapOvr>
    <a:masterClrMapping/>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623C730-5DBE-4347-B304-BC92BBC2485A}"/>
              </a:ext>
            </a:extLst>
          </p:cNvPr>
          <p:cNvSpPr txBox="1"/>
          <p:nvPr/>
        </p:nvSpPr>
        <p:spPr>
          <a:xfrm>
            <a:off x="914400" y="135685"/>
            <a:ext cx="10117394" cy="4893647"/>
          </a:xfrm>
          <a:prstGeom prst="rect">
            <a:avLst/>
          </a:prstGeom>
          <a:noFill/>
        </p:spPr>
        <p:txBody>
          <a:bodyPr wrap="square" rtlCol="0">
            <a:spAutoFit/>
          </a:bodyPr>
          <a:lstStyle/>
          <a:p>
            <a:pPr algn="ctr"/>
            <a:r>
              <a:rPr lang="es-ES" sz="2400" dirty="0"/>
              <a:t>ACCIONES</a:t>
            </a:r>
          </a:p>
          <a:p>
            <a:pPr marL="342900" indent="-342900">
              <a:buAutoNum type="arabicPeriod"/>
            </a:pPr>
            <a:endParaRPr lang="es-ES" sz="2400" dirty="0"/>
          </a:p>
          <a:p>
            <a:pPr marL="342900" indent="-342900">
              <a:lnSpc>
                <a:spcPct val="200000"/>
              </a:lnSpc>
              <a:buAutoNum type="arabicPeriod"/>
            </a:pPr>
            <a:r>
              <a:rPr lang="es-ES" sz="2400" dirty="0"/>
              <a:t>BASES DE EJECUCIÓN</a:t>
            </a:r>
          </a:p>
          <a:p>
            <a:pPr>
              <a:lnSpc>
                <a:spcPct val="200000"/>
              </a:lnSpc>
            </a:pPr>
            <a:r>
              <a:rPr lang="es-ES" sz="2400" dirty="0"/>
              <a:t>PUBLICACIÓN DE LAS BASES REGULADORAS. NO ES CONVENIENTE PUBLICITARLAS A LOS INVESTIGADORES, YA QUE PUEDEN CONFUNDIRSE CON LA CONVOCATORIA</a:t>
            </a:r>
          </a:p>
          <a:p>
            <a:pPr>
              <a:lnSpc>
                <a:spcPct val="200000"/>
              </a:lnSpc>
            </a:pPr>
            <a:r>
              <a:rPr lang="es-ES" sz="2400" dirty="0"/>
              <a:t>LEERLAS Y RESUMIRLAS</a:t>
            </a:r>
          </a:p>
          <a:p>
            <a:endParaRPr lang="es-ES" sz="2400" dirty="0"/>
          </a:p>
        </p:txBody>
      </p:sp>
    </p:spTree>
    <p:extLst>
      <p:ext uri="{BB962C8B-B14F-4D97-AF65-F5344CB8AC3E}">
        <p14:creationId xmlns:p14="http://schemas.microsoft.com/office/powerpoint/2010/main" val="64184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3C1E267-F31F-45EB-887F-06DC16752E8F}"/>
              </a:ext>
            </a:extLst>
          </p:cNvPr>
          <p:cNvSpPr txBox="1"/>
          <p:nvPr/>
        </p:nvSpPr>
        <p:spPr>
          <a:xfrm>
            <a:off x="861306" y="825911"/>
            <a:ext cx="9686740" cy="4893647"/>
          </a:xfrm>
          <a:prstGeom prst="rect">
            <a:avLst/>
          </a:prstGeom>
          <a:noFill/>
        </p:spPr>
        <p:txBody>
          <a:bodyPr wrap="square" rtlCol="0">
            <a:spAutoFit/>
          </a:bodyPr>
          <a:lstStyle/>
          <a:p>
            <a:r>
              <a:rPr lang="es-ES" sz="2400" dirty="0"/>
              <a:t>2</a:t>
            </a:r>
            <a:r>
              <a:rPr lang="es-ES" sz="1800" dirty="0"/>
              <a:t>. </a:t>
            </a:r>
            <a:r>
              <a:rPr lang="es-ES" sz="2400" dirty="0"/>
              <a:t>CONVOCATORIA</a:t>
            </a:r>
          </a:p>
          <a:p>
            <a:r>
              <a:rPr lang="es-ES" sz="2400" dirty="0"/>
              <a:t>EL SERVICIO DARÁ PUBLICIDAD A LA CONVOCATORIA A TRAVÉS DE LA PÁGINA WEB</a:t>
            </a:r>
          </a:p>
          <a:p>
            <a:r>
              <a:rPr lang="es-ES" sz="2400" dirty="0"/>
              <a:t>HAREMOS UN RESUMEN QUE SEÑALE LOS DATOS MÁS RELEVANTES, COMO:</a:t>
            </a:r>
          </a:p>
          <a:p>
            <a:pPr marL="285750" indent="-285750">
              <a:buFont typeface="Arial" panose="020B0604020202020204" pitchFamily="34" charset="0"/>
              <a:buChar char="•"/>
            </a:pPr>
            <a:r>
              <a:rPr lang="es-ES" sz="2400" dirty="0"/>
              <a:t>PLAZOS DE SOLICITUD</a:t>
            </a:r>
          </a:p>
          <a:p>
            <a:pPr marL="285750" indent="-285750">
              <a:buFont typeface="Arial" panose="020B0604020202020204" pitchFamily="34" charset="0"/>
              <a:buChar char="•"/>
            </a:pPr>
            <a:r>
              <a:rPr lang="es-ES" sz="2400" dirty="0"/>
              <a:t>DIRECCIÓN WEB DEL ORGANISMO CONVOCANTE</a:t>
            </a:r>
          </a:p>
          <a:p>
            <a:pPr marL="285750" indent="-285750">
              <a:buFont typeface="Arial" panose="020B0604020202020204" pitchFamily="34" charset="0"/>
              <a:buChar char="•"/>
            </a:pPr>
            <a:r>
              <a:rPr lang="es-ES" sz="2400" dirty="0"/>
              <a:t>QUIÉNES PODRÁN FORMAR PARTE DEL EQUIPO INVESTIGADOR</a:t>
            </a:r>
          </a:p>
          <a:p>
            <a:pPr marL="285750" indent="-285750">
              <a:buFont typeface="Arial" panose="020B0604020202020204" pitchFamily="34" charset="0"/>
              <a:buChar char="•"/>
            </a:pPr>
            <a:r>
              <a:rPr lang="es-ES" sz="2400" dirty="0"/>
              <a:t>QUIÉNES PODRÁN FORMAR PARTE DEL EQUIPO DE TRABAJO</a:t>
            </a:r>
          </a:p>
          <a:p>
            <a:pPr marL="285750" indent="-285750">
              <a:buFont typeface="Arial" panose="020B0604020202020204" pitchFamily="34" charset="0"/>
              <a:buChar char="•"/>
            </a:pPr>
            <a:r>
              <a:rPr lang="es-ES" sz="2400" dirty="0"/>
              <a:t>PARTICIPACIÓN DE PERSONAL INVESTIGADOR EXTERNO, CON AUTORIZACIÓN DE LA ENTIDAD A LA QUE PERTENECEN</a:t>
            </a:r>
          </a:p>
          <a:p>
            <a:pPr marL="285750" indent="-285750">
              <a:buFont typeface="Arial" panose="020B0604020202020204" pitchFamily="34" charset="0"/>
              <a:buChar char="•"/>
            </a:pPr>
            <a:r>
              <a:rPr lang="es-ES" sz="2400" dirty="0"/>
              <a:t>DEDICACIÓN, SE PODRÁ PARTICIPAR EN UN MÁXIMO DE DOS PROYECTOS. SI ES EL INVESTIGADOR PRINCIPAL SÓLO EN UNO</a:t>
            </a:r>
          </a:p>
        </p:txBody>
      </p:sp>
    </p:spTree>
    <p:extLst>
      <p:ext uri="{BB962C8B-B14F-4D97-AF65-F5344CB8AC3E}">
        <p14:creationId xmlns:p14="http://schemas.microsoft.com/office/powerpoint/2010/main" val="137290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83287CE-8E92-44A6-8779-960E568DB9C7}"/>
              </a:ext>
            </a:extLst>
          </p:cNvPr>
          <p:cNvSpPr txBox="1"/>
          <p:nvPr/>
        </p:nvSpPr>
        <p:spPr>
          <a:xfrm>
            <a:off x="566339" y="1"/>
            <a:ext cx="10494952" cy="6626301"/>
          </a:xfrm>
          <a:prstGeom prst="rect">
            <a:avLst/>
          </a:prstGeom>
          <a:noFill/>
        </p:spPr>
        <p:txBody>
          <a:bodyPr wrap="square" rtlCol="0">
            <a:spAutoFit/>
          </a:bodyPr>
          <a:lstStyle/>
          <a:p>
            <a:pPr>
              <a:lnSpc>
                <a:spcPct val="200000"/>
              </a:lnSpc>
            </a:pPr>
            <a:r>
              <a:rPr lang="es-ES" sz="2400" dirty="0"/>
              <a:t>EN CUANTO A LA DOCUMENTACIÓN A PRESENTAR:</a:t>
            </a:r>
          </a:p>
          <a:p>
            <a:pPr>
              <a:lnSpc>
                <a:spcPct val="200000"/>
              </a:lnSpc>
            </a:pPr>
            <a:r>
              <a:rPr lang="es-ES" sz="2400" dirty="0"/>
              <a:t>	SOLICITUD</a:t>
            </a:r>
          </a:p>
          <a:p>
            <a:pPr>
              <a:lnSpc>
                <a:spcPct val="200000"/>
              </a:lnSpc>
            </a:pPr>
            <a:r>
              <a:rPr lang="es-ES" sz="2400" dirty="0"/>
              <a:t>	MEMORIA</a:t>
            </a:r>
          </a:p>
          <a:p>
            <a:pPr>
              <a:lnSpc>
                <a:spcPct val="200000"/>
              </a:lnSpc>
            </a:pPr>
            <a:r>
              <a:rPr lang="es-ES" sz="2400" dirty="0"/>
              <a:t>	CURRICULUM EXIGIDO POR LA CONVOCATORIA</a:t>
            </a:r>
          </a:p>
          <a:p>
            <a:pPr>
              <a:lnSpc>
                <a:spcPct val="200000"/>
              </a:lnSpc>
            </a:pPr>
            <a:r>
              <a:rPr lang="es-ES" sz="2400" dirty="0"/>
              <a:t>	FIRMAS</a:t>
            </a:r>
          </a:p>
          <a:p>
            <a:pPr>
              <a:lnSpc>
                <a:spcPct val="200000"/>
              </a:lnSpc>
            </a:pPr>
            <a:r>
              <a:rPr lang="es-ES" sz="2400" dirty="0"/>
              <a:t>PRESUPUESTO:</a:t>
            </a:r>
          </a:p>
          <a:p>
            <a:pPr>
              <a:lnSpc>
                <a:spcPct val="200000"/>
              </a:lnSpc>
            </a:pPr>
            <a:r>
              <a:rPr lang="es-ES" sz="2400" dirty="0"/>
              <a:t>	GASTOS DE PERSONAL</a:t>
            </a:r>
          </a:p>
          <a:p>
            <a:pPr>
              <a:lnSpc>
                <a:spcPct val="200000"/>
              </a:lnSpc>
            </a:pPr>
            <a:r>
              <a:rPr lang="es-ES" sz="2400" dirty="0"/>
              <a:t>	GASTOS DE EJECUCIÓN</a:t>
            </a:r>
          </a:p>
          <a:p>
            <a:pPr>
              <a:lnSpc>
                <a:spcPct val="200000"/>
              </a:lnSpc>
            </a:pPr>
            <a:r>
              <a:rPr lang="es-ES" sz="2400" dirty="0"/>
              <a:t>	POSIBLES AUDITORÍAS, SI SE REQUIEREN, INCLUIR EL GASTO</a:t>
            </a:r>
          </a:p>
        </p:txBody>
      </p:sp>
    </p:spTree>
    <p:extLst>
      <p:ext uri="{BB962C8B-B14F-4D97-AF65-F5344CB8AC3E}">
        <p14:creationId xmlns:p14="http://schemas.microsoft.com/office/powerpoint/2010/main" val="177399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3DF4A10-4AA7-4FA6-94EA-586352765418}"/>
              </a:ext>
            </a:extLst>
          </p:cNvPr>
          <p:cNvSpPr txBox="1"/>
          <p:nvPr/>
        </p:nvSpPr>
        <p:spPr>
          <a:xfrm>
            <a:off x="914400" y="772815"/>
            <a:ext cx="9338679" cy="5010474"/>
          </a:xfrm>
          <a:prstGeom prst="rect">
            <a:avLst/>
          </a:prstGeom>
          <a:noFill/>
        </p:spPr>
        <p:txBody>
          <a:bodyPr wrap="square" rtlCol="0">
            <a:spAutoFit/>
          </a:bodyPr>
          <a:lstStyle/>
          <a:p>
            <a:pPr>
              <a:lnSpc>
                <a:spcPct val="150000"/>
              </a:lnSpc>
            </a:pPr>
            <a:r>
              <a:rPr lang="es-ES" sz="2400" dirty="0"/>
              <a:t>INFORMAR A TODO EL PDI INTERESADO DE:</a:t>
            </a:r>
          </a:p>
          <a:p>
            <a:pPr marL="285750" indent="-285750">
              <a:lnSpc>
                <a:spcPct val="150000"/>
              </a:lnSpc>
              <a:buFont typeface="Arial" panose="020B0604020202020204" pitchFamily="34" charset="0"/>
              <a:buChar char="•"/>
            </a:pPr>
            <a:r>
              <a:rPr lang="es-ES" sz="2400" dirty="0"/>
              <a:t>LA PUBLICACIÓN DE LA CONVOCATORIA</a:t>
            </a:r>
          </a:p>
          <a:p>
            <a:pPr marL="285750" indent="-285750">
              <a:lnSpc>
                <a:spcPct val="150000"/>
              </a:lnSpc>
              <a:buFont typeface="Arial" panose="020B0604020202020204" pitchFamily="34" charset="0"/>
              <a:buChar char="•"/>
            </a:pPr>
            <a:r>
              <a:rPr lang="es-ES" sz="2400" dirty="0"/>
              <a:t>DE LOS PLAZOS PARA LA PRESENTACIÓN DE SOLICITUDES</a:t>
            </a:r>
          </a:p>
          <a:p>
            <a:pPr marL="285750" indent="-285750">
              <a:lnSpc>
                <a:spcPct val="150000"/>
              </a:lnSpc>
              <a:buFont typeface="Arial" panose="020B0604020202020204" pitchFamily="34" charset="0"/>
              <a:buChar char="•"/>
            </a:pPr>
            <a:r>
              <a:rPr lang="es-ES" sz="2400" dirty="0"/>
              <a:t>DE LA DIRECCIÓN WEB DE LA UNIVERSIDAD DONDE SE PUEDE CONSULTAR LA INFORMACIÓN. IMPORTANCIA DE TENERLA ACTUALIZADA</a:t>
            </a:r>
          </a:p>
          <a:p>
            <a:pPr marL="285750" indent="-285750">
              <a:lnSpc>
                <a:spcPct val="150000"/>
              </a:lnSpc>
              <a:buFont typeface="Arial" panose="020B0604020202020204" pitchFamily="34" charset="0"/>
              <a:buChar char="•"/>
            </a:pPr>
            <a:r>
              <a:rPr lang="es-ES" sz="2400" dirty="0"/>
              <a:t>PREGUNTAS FRECUENTES</a:t>
            </a:r>
          </a:p>
          <a:p>
            <a:pPr marL="285750" indent="-285750">
              <a:lnSpc>
                <a:spcPct val="150000"/>
              </a:lnSpc>
              <a:buFont typeface="Arial" panose="020B0604020202020204" pitchFamily="34" charset="0"/>
              <a:buChar char="•"/>
            </a:pPr>
            <a:r>
              <a:rPr lang="es-ES" sz="2400" dirty="0"/>
              <a:t>ENLACE A LA CONVOCATORIA DEL ORGANISMO FINANCIADOR</a:t>
            </a:r>
          </a:p>
          <a:p>
            <a:pPr marL="285750" indent="-285750">
              <a:lnSpc>
                <a:spcPct val="150000"/>
              </a:lnSpc>
              <a:buFont typeface="Arial" panose="020B0604020202020204" pitchFamily="34" charset="0"/>
              <a:buChar char="•"/>
            </a:pPr>
            <a:r>
              <a:rPr lang="es-ES" sz="2400" dirty="0"/>
              <a:t>SEÑALAR EL PLAZO INTERNO ESTABLECIDO PARA LAS SOLICITUDES</a:t>
            </a:r>
          </a:p>
        </p:txBody>
      </p:sp>
    </p:spTree>
    <p:extLst>
      <p:ext uri="{BB962C8B-B14F-4D97-AF65-F5344CB8AC3E}">
        <p14:creationId xmlns:p14="http://schemas.microsoft.com/office/powerpoint/2010/main" val="186890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32203CC-40CB-496F-A01A-F325D1F76857}"/>
              </a:ext>
            </a:extLst>
          </p:cNvPr>
          <p:cNvSpPr txBox="1"/>
          <p:nvPr/>
        </p:nvSpPr>
        <p:spPr>
          <a:xfrm>
            <a:off x="660728" y="908501"/>
            <a:ext cx="10630637" cy="6186309"/>
          </a:xfrm>
          <a:prstGeom prst="rect">
            <a:avLst/>
          </a:prstGeom>
          <a:noFill/>
        </p:spPr>
        <p:txBody>
          <a:bodyPr wrap="square" rtlCol="0">
            <a:spAutoFit/>
          </a:bodyPr>
          <a:lstStyle/>
          <a:p>
            <a:pPr>
              <a:lnSpc>
                <a:spcPct val="150000"/>
              </a:lnSpc>
            </a:pPr>
            <a:r>
              <a:rPr lang="es-ES" sz="2400" dirty="0"/>
              <a:t>EN LA SOLICITUD SEÑALAR:</a:t>
            </a:r>
          </a:p>
          <a:p>
            <a:pPr>
              <a:lnSpc>
                <a:spcPct val="150000"/>
              </a:lnSpc>
            </a:pPr>
            <a:r>
              <a:rPr lang="es-ES" sz="2400" dirty="0"/>
              <a:t>LA DESCRIPCIÓN DEL PROYECTO CIENTÍFICO</a:t>
            </a:r>
          </a:p>
          <a:p>
            <a:pPr>
              <a:lnSpc>
                <a:spcPct val="150000"/>
              </a:lnSpc>
            </a:pPr>
            <a:r>
              <a:rPr lang="es-ES" sz="2400" dirty="0"/>
              <a:t>EL PRESUPUESTO</a:t>
            </a:r>
          </a:p>
          <a:p>
            <a:pPr>
              <a:lnSpc>
                <a:spcPct val="150000"/>
              </a:lnSpc>
            </a:pPr>
            <a:r>
              <a:rPr lang="es-ES" sz="2400" dirty="0"/>
              <a:t>LA REVISIÓN QUE HARÁ EL SERVICIO:</a:t>
            </a:r>
          </a:p>
          <a:p>
            <a:pPr marL="742950" lvl="1" indent="-285750">
              <a:lnSpc>
                <a:spcPct val="150000"/>
              </a:lnSpc>
              <a:buFont typeface="Arial" panose="020B0604020202020204" pitchFamily="34" charset="0"/>
              <a:buChar char="•"/>
            </a:pPr>
            <a:r>
              <a:rPr lang="es-ES" sz="2400" dirty="0"/>
              <a:t>SOBRE TODO DEL EQUIPO INVESTIGADOR</a:t>
            </a:r>
          </a:p>
          <a:p>
            <a:pPr marL="742950" lvl="1" indent="-285750">
              <a:lnSpc>
                <a:spcPct val="150000"/>
              </a:lnSpc>
              <a:buFont typeface="Arial" panose="020B0604020202020204" pitchFamily="34" charset="0"/>
              <a:buChar char="•"/>
            </a:pPr>
            <a:r>
              <a:rPr lang="es-ES" sz="2400" dirty="0"/>
              <a:t>QUE EL INVESTIGADOR PRINCIPAL NO INCURRE EN INCOMPATIBILIDAD</a:t>
            </a:r>
          </a:p>
          <a:p>
            <a:pPr marL="742950" lvl="1" indent="-285750">
              <a:lnSpc>
                <a:spcPct val="150000"/>
              </a:lnSpc>
              <a:buFont typeface="Arial" panose="020B0604020202020204" pitchFamily="34" charset="0"/>
              <a:buChar char="•"/>
            </a:pPr>
            <a:r>
              <a:rPr lang="es-ES" sz="2400" dirty="0"/>
              <a:t>EL PRESUPUESTO</a:t>
            </a:r>
          </a:p>
          <a:p>
            <a:pPr marL="742950" lvl="1" indent="-285750">
              <a:lnSpc>
                <a:spcPct val="150000"/>
              </a:lnSpc>
              <a:buFont typeface="Arial" panose="020B0604020202020204" pitchFamily="34" charset="0"/>
              <a:buChar char="•"/>
            </a:pPr>
            <a:r>
              <a:rPr lang="es-ES" sz="2400" dirty="0"/>
              <a:t>QUE LA DOCUMENTACIÓN ESTÁ COMPLETA</a:t>
            </a:r>
          </a:p>
          <a:p>
            <a:pPr>
              <a:lnSpc>
                <a:spcPct val="150000"/>
              </a:lnSpc>
            </a:pPr>
            <a:r>
              <a:rPr lang="es-ES" sz="2400" dirty="0"/>
              <a:t>LAS FIRMAS</a:t>
            </a:r>
          </a:p>
          <a:p>
            <a:pPr>
              <a:lnSpc>
                <a:spcPct val="150000"/>
              </a:lnSpc>
            </a:pPr>
            <a:r>
              <a:rPr lang="es-ES" sz="2400" dirty="0"/>
              <a:t>EL REGISTRO PROVISIONAL EN EL SISTEMA</a:t>
            </a:r>
          </a:p>
          <a:p>
            <a:endParaRPr lang="es-ES" dirty="0"/>
          </a:p>
          <a:p>
            <a:endParaRPr lang="es-ES" dirty="0"/>
          </a:p>
        </p:txBody>
      </p:sp>
    </p:spTree>
    <p:extLst>
      <p:ext uri="{BB962C8B-B14F-4D97-AF65-F5344CB8AC3E}">
        <p14:creationId xmlns:p14="http://schemas.microsoft.com/office/powerpoint/2010/main" val="163262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6A42B9E-FD3D-4018-97AA-C051999AE3C5}"/>
              </a:ext>
            </a:extLst>
          </p:cNvPr>
          <p:cNvSpPr txBox="1"/>
          <p:nvPr/>
        </p:nvSpPr>
        <p:spPr>
          <a:xfrm>
            <a:off x="766916" y="802312"/>
            <a:ext cx="10087897" cy="4801314"/>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s-ES" sz="2400" dirty="0"/>
              <a:t>EL INVESTIGADOR PRINCIPAL CUMPLIMENTARÁ LA SOLICITUD Y LA FIRMARÁ ELECTRÓNICAMENTE</a:t>
            </a:r>
          </a:p>
          <a:p>
            <a:pPr marL="342900" indent="-342900">
              <a:lnSpc>
                <a:spcPct val="200000"/>
              </a:lnSpc>
              <a:buFont typeface="Arial" panose="020B0604020202020204" pitchFamily="34" charset="0"/>
              <a:buChar char="•"/>
            </a:pPr>
            <a:r>
              <a:rPr lang="es-ES" sz="2400" dirty="0"/>
              <a:t>LA SOLICITUD SE CIERRA, Y SE FIRMA ELECTRÓNICAMENTE POR PARTE DEL REPRESENTANTE LEGAL</a:t>
            </a:r>
          </a:p>
          <a:p>
            <a:pPr marL="342900" indent="-342900">
              <a:lnSpc>
                <a:spcPct val="200000"/>
              </a:lnSpc>
              <a:buFont typeface="Arial" panose="020B0604020202020204" pitchFamily="34" charset="0"/>
              <a:buChar char="•"/>
            </a:pPr>
            <a:r>
              <a:rPr lang="es-ES" sz="2400" dirty="0"/>
              <a:t>RECOGEREMOS EL JUSTIFICANTE DEL REGISTRO ELECTRÓNICO</a:t>
            </a:r>
          </a:p>
          <a:p>
            <a:pPr marL="342900" indent="-342900">
              <a:lnSpc>
                <a:spcPct val="200000"/>
              </a:lnSpc>
              <a:buFont typeface="Arial" panose="020B0604020202020204" pitchFamily="34" charset="0"/>
              <a:buChar char="•"/>
            </a:pPr>
            <a:r>
              <a:rPr lang="es-ES" sz="2400" dirty="0"/>
              <a:t>LO ENVIAREMOS AL RESPONSABLE DE LA AYUDA DE INMEDIATO</a:t>
            </a:r>
          </a:p>
          <a:p>
            <a:pPr marL="285750" indent="-285750">
              <a:buFont typeface="Arial" panose="020B0604020202020204" pitchFamily="34" charset="0"/>
              <a:buChar char="•"/>
            </a:pPr>
            <a:endParaRPr lang="es-ES" dirty="0"/>
          </a:p>
        </p:txBody>
      </p:sp>
    </p:spTree>
    <p:extLst>
      <p:ext uri="{BB962C8B-B14F-4D97-AF65-F5344CB8AC3E}">
        <p14:creationId xmlns:p14="http://schemas.microsoft.com/office/powerpoint/2010/main" val="2315565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038F059-DFF9-4F69-8FA2-A2151ED19A3A}"/>
              </a:ext>
            </a:extLst>
          </p:cNvPr>
          <p:cNvSpPr txBox="1"/>
          <p:nvPr/>
        </p:nvSpPr>
        <p:spPr>
          <a:xfrm>
            <a:off x="842682" y="779929"/>
            <a:ext cx="8722659" cy="7017306"/>
          </a:xfrm>
          <a:prstGeom prst="rect">
            <a:avLst/>
          </a:prstGeom>
          <a:noFill/>
        </p:spPr>
        <p:txBody>
          <a:bodyPr wrap="square" rtlCol="0">
            <a:spAutoFit/>
          </a:bodyPr>
          <a:lstStyle/>
          <a:p>
            <a:pPr>
              <a:lnSpc>
                <a:spcPct val="200000"/>
              </a:lnSpc>
            </a:pPr>
            <a:r>
              <a:rPr lang="es-ES" sz="2400" dirty="0"/>
              <a:t>RECABAREMOS LA DOCUMENTACIÓN NECESARIA, COMO LA FIRMA DE TODOS LOS MIEMBROS DEL EQUIPO INVESTIGADOR</a:t>
            </a:r>
          </a:p>
          <a:p>
            <a:pPr>
              <a:lnSpc>
                <a:spcPct val="200000"/>
              </a:lnSpc>
            </a:pPr>
            <a:r>
              <a:rPr lang="es-ES" sz="2400" dirty="0"/>
              <a:t>LA CUSTODIAREMOS POR SI NOS FUERA REQUERIDA</a:t>
            </a:r>
          </a:p>
          <a:p>
            <a:pPr>
              <a:lnSpc>
                <a:spcPct val="200000"/>
              </a:lnSpc>
            </a:pPr>
            <a:r>
              <a:rPr lang="es-ES" sz="2400" dirty="0"/>
              <a:t>ESTABLECEREMOS UN PLAZO DE UN MES DESDE EL CIERRE DE LA SOLICITUD PARA SU ENVÍO</a:t>
            </a:r>
          </a:p>
          <a:p>
            <a:pPr>
              <a:lnSpc>
                <a:spcPct val="200000"/>
              </a:lnSpc>
            </a:pPr>
            <a:r>
              <a:rPr lang="es-ES" sz="2400" dirty="0"/>
              <a:t>REGISTRAREMOS LA SOLICITUD EN NUESTRO SISTEMA, CON SU REFERENCIA</a:t>
            </a:r>
          </a:p>
          <a:p>
            <a:pPr>
              <a:lnSpc>
                <a:spcPct val="200000"/>
              </a:lnSpc>
            </a:pPr>
            <a:r>
              <a:rPr lang="es-ES" sz="2400" dirty="0"/>
              <a:t>LOS MIEMBROS DEL EQUIPO</a:t>
            </a:r>
          </a:p>
          <a:p>
            <a:pPr>
              <a:lnSpc>
                <a:spcPct val="200000"/>
              </a:lnSpc>
            </a:pPr>
            <a:r>
              <a:rPr lang="es-ES" sz="2400" dirty="0"/>
              <a:t>EL PRESUPUESTO SOLICITADO</a:t>
            </a:r>
          </a:p>
          <a:p>
            <a:endParaRPr lang="es-ES" dirty="0"/>
          </a:p>
        </p:txBody>
      </p:sp>
    </p:spTree>
    <p:extLst>
      <p:ext uri="{BB962C8B-B14F-4D97-AF65-F5344CB8AC3E}">
        <p14:creationId xmlns:p14="http://schemas.microsoft.com/office/powerpoint/2010/main" val="4152257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3B62E4D-0FD3-46A1-AB1F-A8D1AAC1C6AE}"/>
              </a:ext>
            </a:extLst>
          </p:cNvPr>
          <p:cNvSpPr txBox="1"/>
          <p:nvPr/>
        </p:nvSpPr>
        <p:spPr>
          <a:xfrm>
            <a:off x="520117" y="1208015"/>
            <a:ext cx="9152389" cy="5632311"/>
          </a:xfrm>
          <a:prstGeom prst="rect">
            <a:avLst/>
          </a:prstGeom>
          <a:noFill/>
        </p:spPr>
        <p:txBody>
          <a:bodyPr wrap="square" rtlCol="0">
            <a:spAutoFit/>
          </a:bodyPr>
          <a:lstStyle/>
          <a:p>
            <a:pPr>
              <a:lnSpc>
                <a:spcPct val="200000"/>
              </a:lnSpc>
            </a:pPr>
            <a:r>
              <a:rPr lang="es-ES" sz="2400" dirty="0"/>
              <a:t>SE ABRIRÁN CARPETAS POR CONVOCATORIAS EN NUESTRO SISTEMA DE REGISTRO, EN LAS QUE ARCHIVAREMOS:</a:t>
            </a:r>
          </a:p>
          <a:p>
            <a:pPr marL="285750" indent="-285750">
              <a:lnSpc>
                <a:spcPct val="200000"/>
              </a:lnSpc>
              <a:buFont typeface="Arial" panose="020B0604020202020204" pitchFamily="34" charset="0"/>
              <a:buChar char="•"/>
            </a:pPr>
            <a:r>
              <a:rPr lang="es-ES" sz="2400" dirty="0"/>
              <a:t>LAS BASES DE EJECUCIÓN DE LA CONVOCATORIA</a:t>
            </a:r>
          </a:p>
          <a:p>
            <a:pPr marL="285750" indent="-285750">
              <a:lnSpc>
                <a:spcPct val="200000"/>
              </a:lnSpc>
              <a:buFont typeface="Arial" panose="020B0604020202020204" pitchFamily="34" charset="0"/>
              <a:buChar char="•"/>
            </a:pPr>
            <a:r>
              <a:rPr lang="es-ES" sz="2400" dirty="0"/>
              <a:t>LA CONVOCATORIA DE AYUDAS</a:t>
            </a:r>
          </a:p>
          <a:p>
            <a:pPr marL="285750" indent="-285750">
              <a:lnSpc>
                <a:spcPct val="200000"/>
              </a:lnSpc>
              <a:buFont typeface="Arial" panose="020B0604020202020204" pitchFamily="34" charset="0"/>
              <a:buChar char="•"/>
            </a:pPr>
            <a:r>
              <a:rPr lang="es-ES" sz="2400" dirty="0"/>
              <a:t>EL RESUMEN QUE ELABORAMOS PARA PUBLICITARLA</a:t>
            </a:r>
          </a:p>
          <a:p>
            <a:pPr marL="285750" indent="-285750">
              <a:lnSpc>
                <a:spcPct val="200000"/>
              </a:lnSpc>
              <a:buFont typeface="Arial" panose="020B0604020202020204" pitchFamily="34" charset="0"/>
              <a:buChar char="•"/>
            </a:pPr>
            <a:r>
              <a:rPr lang="es-ES" sz="2400" dirty="0"/>
              <a:t>LA REFERENCIA PROVISIONAL ASIGNADA A CADA SOLICITUD</a:t>
            </a:r>
          </a:p>
          <a:p>
            <a:pPr marL="285750" indent="-285750">
              <a:lnSpc>
                <a:spcPct val="200000"/>
              </a:lnSpc>
              <a:buFont typeface="Arial" panose="020B0604020202020204" pitchFamily="34" charset="0"/>
              <a:buChar char="•"/>
            </a:pPr>
            <a:r>
              <a:rPr lang="es-ES" sz="2400" dirty="0"/>
              <a:t>EL JUSTIFICANTE DE REGISTRO DE CADA UNA DE ELLAS</a:t>
            </a:r>
          </a:p>
          <a:p>
            <a:endParaRPr lang="es-ES" sz="2400" dirty="0"/>
          </a:p>
        </p:txBody>
      </p:sp>
    </p:spTree>
    <p:extLst>
      <p:ext uri="{BB962C8B-B14F-4D97-AF65-F5344CB8AC3E}">
        <p14:creationId xmlns:p14="http://schemas.microsoft.com/office/powerpoint/2010/main" val="145213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17AA282-6DC0-4E2B-BA8B-83238FFC8CC8}"/>
              </a:ext>
            </a:extLst>
          </p:cNvPr>
          <p:cNvSpPr txBox="1"/>
          <p:nvPr/>
        </p:nvSpPr>
        <p:spPr>
          <a:xfrm>
            <a:off x="1129553" y="1299882"/>
            <a:ext cx="8866094" cy="5148974"/>
          </a:xfrm>
          <a:prstGeom prst="rect">
            <a:avLst/>
          </a:prstGeom>
          <a:noFill/>
        </p:spPr>
        <p:txBody>
          <a:bodyPr wrap="square" rtlCol="0">
            <a:spAutoFit/>
          </a:bodyPr>
          <a:lstStyle/>
          <a:p>
            <a:pPr>
              <a:lnSpc>
                <a:spcPct val="200000"/>
              </a:lnSpc>
            </a:pPr>
            <a:r>
              <a:rPr lang="es-ES" sz="2400" dirty="0"/>
              <a:t>EN CASO DE QUE NOS REQUIERAN SUBSANACIONES:</a:t>
            </a:r>
          </a:p>
          <a:p>
            <a:pPr marL="342900" indent="-342900">
              <a:lnSpc>
                <a:spcPct val="200000"/>
              </a:lnSpc>
              <a:buFont typeface="Arial" panose="020B0604020202020204" pitchFamily="34" charset="0"/>
              <a:buChar char="•"/>
            </a:pPr>
            <a:r>
              <a:rPr lang="es-ES" sz="2400" dirty="0"/>
              <a:t>DEBEREMOS REALIZARLAS EN EL PLAZO ESTABLECIDO</a:t>
            </a:r>
          </a:p>
          <a:p>
            <a:pPr marL="342900" indent="-342900">
              <a:lnSpc>
                <a:spcPct val="200000"/>
              </a:lnSpc>
              <a:buFont typeface="Arial" panose="020B0604020202020204" pitchFamily="34" charset="0"/>
              <a:buChar char="•"/>
            </a:pPr>
            <a:r>
              <a:rPr lang="es-ES" sz="2400" dirty="0"/>
              <a:t>AVISAREMOS, DE INMEDIATO, AL INVESTIGADOR RESPONSABLE PARA QUE PUEDA ACTUAR EN PLAZO</a:t>
            </a:r>
          </a:p>
          <a:p>
            <a:pPr marL="342900" indent="-342900">
              <a:lnSpc>
                <a:spcPct val="200000"/>
              </a:lnSpc>
              <a:buFont typeface="Arial" panose="020B0604020202020204" pitchFamily="34" charset="0"/>
              <a:buChar char="•"/>
            </a:pPr>
            <a:r>
              <a:rPr lang="es-ES" sz="2400" dirty="0"/>
              <a:t>EL INTERNO LO ESTABLECEREMOS, AL MENOS, 24 HORAS ANTES DEL CIERRE PARA PODER REVISAR Y REGISTRAR LAS MISMAS</a:t>
            </a:r>
          </a:p>
        </p:txBody>
      </p:sp>
    </p:spTree>
    <p:extLst>
      <p:ext uri="{BB962C8B-B14F-4D97-AF65-F5344CB8AC3E}">
        <p14:creationId xmlns:p14="http://schemas.microsoft.com/office/powerpoint/2010/main" val="227042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CBF8007-7E7B-483A-929D-1184E771CA0C}"/>
              </a:ext>
            </a:extLst>
          </p:cNvPr>
          <p:cNvSpPr txBox="1"/>
          <p:nvPr/>
        </p:nvSpPr>
        <p:spPr>
          <a:xfrm>
            <a:off x="735106" y="878541"/>
            <a:ext cx="9161929" cy="6118470"/>
          </a:xfrm>
          <a:prstGeom prst="rect">
            <a:avLst/>
          </a:prstGeom>
          <a:noFill/>
        </p:spPr>
        <p:txBody>
          <a:bodyPr wrap="square" rtlCol="0">
            <a:spAutoFit/>
          </a:bodyPr>
          <a:lstStyle/>
          <a:p>
            <a:pPr>
              <a:lnSpc>
                <a:spcPct val="150000"/>
              </a:lnSpc>
            </a:pPr>
            <a:r>
              <a:rPr lang="es-ES" sz="2400" dirty="0"/>
              <a:t>CONCESIÓN:</a:t>
            </a:r>
          </a:p>
          <a:p>
            <a:pPr marL="285750" indent="-285750">
              <a:lnSpc>
                <a:spcPct val="150000"/>
              </a:lnSpc>
              <a:buFont typeface="Arial" panose="020B0604020202020204" pitchFamily="34" charset="0"/>
              <a:buChar char="•"/>
            </a:pPr>
            <a:r>
              <a:rPr lang="es-ES" sz="2400" dirty="0"/>
              <a:t>PROPUESTA DE RESOLUCIÓN PROVISIONAL</a:t>
            </a:r>
          </a:p>
          <a:p>
            <a:pPr marL="285750" indent="-285750">
              <a:lnSpc>
                <a:spcPct val="150000"/>
              </a:lnSpc>
              <a:buFont typeface="Arial" panose="020B0604020202020204" pitchFamily="34" charset="0"/>
              <a:buChar char="•"/>
            </a:pPr>
            <a:r>
              <a:rPr lang="es-ES" sz="2400" dirty="0"/>
              <a:t>ACEPTACIÓN DE LA MISMA O PRESENTACIÓN DE ALEGACIONES</a:t>
            </a:r>
          </a:p>
          <a:p>
            <a:pPr marL="285750" indent="-285750">
              <a:lnSpc>
                <a:spcPct val="150000"/>
              </a:lnSpc>
              <a:buFont typeface="Arial" panose="020B0604020202020204" pitchFamily="34" charset="0"/>
              <a:buChar char="•"/>
            </a:pPr>
            <a:r>
              <a:rPr lang="es-ES" sz="2400" dirty="0"/>
              <a:t>REVISIÓN POR EL SERVICIO</a:t>
            </a:r>
          </a:p>
          <a:p>
            <a:pPr marL="285750" indent="-285750">
              <a:lnSpc>
                <a:spcPct val="150000"/>
              </a:lnSpc>
              <a:buFont typeface="Arial" panose="020B0604020202020204" pitchFamily="34" charset="0"/>
              <a:buChar char="•"/>
            </a:pPr>
            <a:r>
              <a:rPr lang="es-ES" sz="2400" dirty="0"/>
              <a:t>ESTABLECIMIENTO DE UN PLAZO INTERNO</a:t>
            </a:r>
          </a:p>
          <a:p>
            <a:pPr marL="285750" indent="-285750">
              <a:buFont typeface="Arial" panose="020B0604020202020204" pitchFamily="34" charset="0"/>
              <a:buChar char="•"/>
            </a:pPr>
            <a:r>
              <a:rPr lang="es-ES" sz="2400" dirty="0"/>
              <a:t>ARCHIVO</a:t>
            </a:r>
          </a:p>
          <a:p>
            <a:endParaRPr lang="es-ES" sz="2400" dirty="0"/>
          </a:p>
          <a:p>
            <a:r>
              <a:rPr lang="es-ES" sz="2400" dirty="0"/>
              <a:t>CONCESIÓN DEFINITIVA:</a:t>
            </a:r>
          </a:p>
          <a:p>
            <a:pPr marL="342900" indent="-342900">
              <a:lnSpc>
                <a:spcPct val="150000"/>
              </a:lnSpc>
              <a:buFont typeface="Arial" panose="020B0604020202020204" pitchFamily="34" charset="0"/>
              <a:buChar char="•"/>
            </a:pPr>
            <a:r>
              <a:rPr lang="es-ES" sz="2400" dirty="0"/>
              <a:t>SE CAPTURARÁN EN EL GESTOR DOCUMENTAL LAS SOLICITUDES CONCEDIDAS</a:t>
            </a:r>
          </a:p>
          <a:p>
            <a:pPr marL="342900" indent="-342900">
              <a:lnSpc>
                <a:spcPct val="150000"/>
              </a:lnSpc>
              <a:buFont typeface="Arial" panose="020B0604020202020204" pitchFamily="34" charset="0"/>
              <a:buChar char="•"/>
            </a:pPr>
            <a:r>
              <a:rPr lang="es-ES" sz="2400" dirty="0"/>
              <a:t>SE REFLEJARÁ LA REFERENCIA DEFINITIVA ASIGNADA</a:t>
            </a:r>
          </a:p>
          <a:p>
            <a:pPr marL="342900" indent="-342900">
              <a:lnSpc>
                <a:spcPct val="150000"/>
              </a:lnSpc>
              <a:buFont typeface="Arial" panose="020B0604020202020204" pitchFamily="34" charset="0"/>
              <a:buChar char="•"/>
            </a:pPr>
            <a:r>
              <a:rPr lang="es-ES" sz="2400" dirty="0"/>
              <a:t>SE TRASLADARÁ EL EXPEDIENTE A LA SECCIÓN ECONÓMICA</a:t>
            </a:r>
          </a:p>
        </p:txBody>
      </p:sp>
    </p:spTree>
    <p:extLst>
      <p:ext uri="{BB962C8B-B14F-4D97-AF65-F5344CB8AC3E}">
        <p14:creationId xmlns:p14="http://schemas.microsoft.com/office/powerpoint/2010/main" val="84174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220A7D3-1F1A-4E3A-A78F-943C9FE2C39F}"/>
              </a:ext>
            </a:extLst>
          </p:cNvPr>
          <p:cNvSpPr txBox="1"/>
          <p:nvPr/>
        </p:nvSpPr>
        <p:spPr>
          <a:xfrm>
            <a:off x="1191237" y="1283516"/>
            <a:ext cx="6560191" cy="5632311"/>
          </a:xfrm>
          <a:prstGeom prst="rect">
            <a:avLst/>
          </a:prstGeom>
          <a:noFill/>
        </p:spPr>
        <p:txBody>
          <a:bodyPr wrap="square" rtlCol="0">
            <a:spAutoFit/>
          </a:bodyPr>
          <a:lstStyle/>
          <a:p>
            <a:r>
              <a:rPr lang="es-ES" sz="2400" dirty="0"/>
              <a:t>SE CREÓ UN EQUIPO DE TRABAJO FORMADO POR:</a:t>
            </a:r>
          </a:p>
          <a:p>
            <a:endParaRPr lang="es-ES" sz="2400" dirty="0"/>
          </a:p>
          <a:p>
            <a:r>
              <a:rPr lang="es-ES" sz="2400" dirty="0"/>
              <a:t>ANA ALONSO SUÁREZ, DE LA UNIVERSIDAD DE CANTABRIA</a:t>
            </a:r>
          </a:p>
          <a:p>
            <a:r>
              <a:rPr lang="es-ES" sz="2400" dirty="0"/>
              <a:t>YA PARTICIPÓ EN LA ELABORACIÓN DEL PRIMER MANUAL</a:t>
            </a:r>
          </a:p>
          <a:p>
            <a:endParaRPr lang="es-ES" sz="2400" dirty="0"/>
          </a:p>
          <a:p>
            <a:r>
              <a:rPr lang="es-ES" sz="2400" dirty="0"/>
              <a:t>ARANTZA IBABE LUJAMBIO, DE LA UNIVERSIDAD DEL PAÍS VASCO (UPV/EHU)</a:t>
            </a:r>
          </a:p>
          <a:p>
            <a:endParaRPr lang="es-ES" sz="2400" dirty="0"/>
          </a:p>
          <a:p>
            <a:r>
              <a:rPr lang="es-ES" sz="2400" dirty="0"/>
              <a:t>MANUELA ACEVEDO CONCEPCIÓN, DE LA UNIVERSIDAD DE EXTREMADURA</a:t>
            </a:r>
          </a:p>
          <a:p>
            <a:endParaRPr lang="es-ES" sz="2400" dirty="0"/>
          </a:p>
          <a:p>
            <a:r>
              <a:rPr lang="es-ES" sz="2400" dirty="0"/>
              <a:t>GRACIAS A LAS TRES</a:t>
            </a:r>
          </a:p>
        </p:txBody>
      </p:sp>
    </p:spTree>
    <p:extLst>
      <p:ext uri="{BB962C8B-B14F-4D97-AF65-F5344CB8AC3E}">
        <p14:creationId xmlns:p14="http://schemas.microsoft.com/office/powerpoint/2010/main" val="1636373026"/>
      </p:ext>
    </p:extLst>
  </p:cSld>
  <p:clrMapOvr>
    <a:masterClrMapping/>
  </p:clrMapOvr>
  <p:transition spd="slow">
    <p:push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E9C69A4-9D05-474D-807D-22787457E50D}"/>
              </a:ext>
            </a:extLst>
          </p:cNvPr>
          <p:cNvSpPr txBox="1"/>
          <p:nvPr/>
        </p:nvSpPr>
        <p:spPr>
          <a:xfrm>
            <a:off x="663388" y="905435"/>
            <a:ext cx="10183906" cy="5010474"/>
          </a:xfrm>
          <a:prstGeom prst="rect">
            <a:avLst/>
          </a:prstGeom>
          <a:noFill/>
        </p:spPr>
        <p:txBody>
          <a:bodyPr wrap="square" rtlCol="0">
            <a:spAutoFit/>
          </a:bodyPr>
          <a:lstStyle/>
          <a:p>
            <a:pPr>
              <a:lnSpc>
                <a:spcPct val="150000"/>
              </a:lnSpc>
            </a:pPr>
            <a:r>
              <a:rPr lang="es-ES" sz="2400" dirty="0"/>
              <a:t>EL SERVICIO COMUNICARÁ AL IP:</a:t>
            </a:r>
          </a:p>
          <a:p>
            <a:pPr marL="285750" indent="-285750">
              <a:lnSpc>
                <a:spcPct val="150000"/>
              </a:lnSpc>
              <a:buFont typeface="Arial" panose="020B0604020202020204" pitchFamily="34" charset="0"/>
              <a:buChar char="•"/>
            </a:pPr>
            <a:r>
              <a:rPr lang="es-ES" sz="2400" dirty="0"/>
              <a:t>LA APERTURA DE ORGÁNICA</a:t>
            </a:r>
          </a:p>
          <a:p>
            <a:pPr marL="285750" indent="-285750">
              <a:lnSpc>
                <a:spcPct val="150000"/>
              </a:lnSpc>
              <a:buFont typeface="Arial" panose="020B0604020202020204" pitchFamily="34" charset="0"/>
              <a:buChar char="•"/>
            </a:pPr>
            <a:r>
              <a:rPr lang="es-ES" sz="2400" dirty="0"/>
              <a:t>LAS NORMAS DE EJECUCIÓN DE LA AYUDA</a:t>
            </a:r>
          </a:p>
          <a:p>
            <a:pPr marL="285750" indent="-285750">
              <a:lnSpc>
                <a:spcPct val="150000"/>
              </a:lnSpc>
              <a:buFont typeface="Arial" panose="020B0604020202020204" pitchFamily="34" charset="0"/>
              <a:buChar char="•"/>
            </a:pPr>
            <a:r>
              <a:rPr lang="es-ES" sz="2400" dirty="0"/>
              <a:t>LOS CONTACTOS A LOS QUE PODRÁ DIRIGIRSE, TANTO EN EL SERVICIO COMO EN LA SECCIÓN ECONÓMICA</a:t>
            </a:r>
          </a:p>
          <a:p>
            <a:pPr marL="285750" indent="-285750">
              <a:lnSpc>
                <a:spcPct val="150000"/>
              </a:lnSpc>
              <a:buFont typeface="Arial" panose="020B0604020202020204" pitchFamily="34" charset="0"/>
              <a:buChar char="•"/>
            </a:pPr>
            <a:r>
              <a:rPr lang="es-ES" sz="2400" dirty="0"/>
              <a:t>LAS RECOMENDACIONES Y OBSERVACIONES QUE DEBERÁ TENER EN CUENTA SOBRE PUBLICIDAD</a:t>
            </a:r>
          </a:p>
          <a:p>
            <a:pPr marL="285750" indent="-285750">
              <a:lnSpc>
                <a:spcPct val="150000"/>
              </a:lnSpc>
              <a:buFont typeface="Arial" panose="020B0604020202020204" pitchFamily="34" charset="0"/>
              <a:buChar char="•"/>
            </a:pPr>
            <a:r>
              <a:rPr lang="es-ES" sz="2400" dirty="0"/>
              <a:t>LAS PECULIARIDADES QUE DEBE OBSERVAR SI LA AYUDA CONTIENE FINANCIACIÓN FEDER</a:t>
            </a:r>
          </a:p>
        </p:txBody>
      </p:sp>
    </p:spTree>
    <p:extLst>
      <p:ext uri="{BB962C8B-B14F-4D97-AF65-F5344CB8AC3E}">
        <p14:creationId xmlns:p14="http://schemas.microsoft.com/office/powerpoint/2010/main" val="196460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FC03FCE-FE29-4CB7-829A-CABA8AE2D1A9}"/>
              </a:ext>
            </a:extLst>
          </p:cNvPr>
          <p:cNvSpPr txBox="1"/>
          <p:nvPr/>
        </p:nvSpPr>
        <p:spPr>
          <a:xfrm>
            <a:off x="977152" y="739530"/>
            <a:ext cx="8561294" cy="6118470"/>
          </a:xfrm>
          <a:prstGeom prst="rect">
            <a:avLst/>
          </a:prstGeom>
          <a:noFill/>
        </p:spPr>
        <p:txBody>
          <a:bodyPr wrap="square" rtlCol="0">
            <a:spAutoFit/>
          </a:bodyPr>
          <a:lstStyle/>
          <a:p>
            <a:pPr>
              <a:lnSpc>
                <a:spcPct val="150000"/>
              </a:lnSpc>
            </a:pPr>
            <a:r>
              <a:rPr lang="es-ES" sz="2400" dirty="0"/>
              <a:t>GESTIÓN ECONÓMICA SE ENCARGARÁ DE:</a:t>
            </a:r>
          </a:p>
          <a:p>
            <a:pPr marL="285750" indent="-285750">
              <a:lnSpc>
                <a:spcPct val="150000"/>
              </a:lnSpc>
              <a:buFont typeface="Arial" panose="020B0604020202020204" pitchFamily="34" charset="0"/>
              <a:buChar char="•"/>
            </a:pPr>
            <a:r>
              <a:rPr lang="es-ES" sz="2400" dirty="0"/>
              <a:t>EL ALTA EN EL SISTEMA INFORMÁTICO DE GESTIÓN</a:t>
            </a:r>
          </a:p>
          <a:p>
            <a:pPr marL="285750" indent="-285750">
              <a:lnSpc>
                <a:spcPct val="150000"/>
              </a:lnSpc>
              <a:buFont typeface="Arial" panose="020B0604020202020204" pitchFamily="34" charset="0"/>
              <a:buChar char="•"/>
            </a:pPr>
            <a:r>
              <a:rPr lang="es-ES" sz="2400" dirty="0"/>
              <a:t>LA GESTIÓN DE LOS GASTOS DE PERSONAL</a:t>
            </a:r>
          </a:p>
          <a:p>
            <a:pPr marL="285750" indent="-285750">
              <a:lnSpc>
                <a:spcPct val="150000"/>
              </a:lnSpc>
              <a:buFont typeface="Arial" panose="020B0604020202020204" pitchFamily="34" charset="0"/>
              <a:buChar char="•"/>
            </a:pPr>
            <a:r>
              <a:rPr lang="es-ES" sz="2400" dirty="0"/>
              <a:t>LAS ALTAS Y LAS BAJAS EN EL GRUPO INVESTIGADOR</a:t>
            </a:r>
          </a:p>
          <a:p>
            <a:pPr marL="285750" indent="-285750">
              <a:lnSpc>
                <a:spcPct val="150000"/>
              </a:lnSpc>
              <a:buFont typeface="Arial" panose="020B0604020202020204" pitchFamily="34" charset="0"/>
              <a:buChar char="•"/>
            </a:pPr>
            <a:r>
              <a:rPr lang="es-ES" sz="2400" dirty="0"/>
              <a:t>LA ADQUISICIÓN DEL EQUIPAMIENTO CIENTÍFICO</a:t>
            </a:r>
          </a:p>
          <a:p>
            <a:pPr marL="285750" indent="-285750">
              <a:lnSpc>
                <a:spcPct val="150000"/>
              </a:lnSpc>
              <a:buFont typeface="Arial" panose="020B0604020202020204" pitchFamily="34" charset="0"/>
              <a:buChar char="•"/>
            </a:pPr>
            <a:r>
              <a:rPr lang="es-ES" sz="2400" dirty="0"/>
              <a:t>EL CONTROL DEL GASTO</a:t>
            </a:r>
          </a:p>
          <a:p>
            <a:pPr marL="285750" indent="-285750">
              <a:lnSpc>
                <a:spcPct val="150000"/>
              </a:lnSpc>
              <a:buFont typeface="Arial" panose="020B0604020202020204" pitchFamily="34" charset="0"/>
              <a:buChar char="•"/>
            </a:pPr>
            <a:r>
              <a:rPr lang="es-ES" sz="2400" dirty="0"/>
              <a:t>EL CONTROL DE INGRESOS</a:t>
            </a:r>
          </a:p>
          <a:p>
            <a:pPr marL="285750" indent="-285750">
              <a:lnSpc>
                <a:spcPct val="150000"/>
              </a:lnSpc>
              <a:buFont typeface="Arial" panose="020B0604020202020204" pitchFamily="34" charset="0"/>
              <a:buChar char="•"/>
            </a:pPr>
            <a:r>
              <a:rPr lang="es-ES" sz="2400" dirty="0"/>
              <a:t>EL CIERRE DEL PROYECTO</a:t>
            </a:r>
          </a:p>
          <a:p>
            <a:pPr marL="285750" indent="-285750">
              <a:lnSpc>
                <a:spcPct val="150000"/>
              </a:lnSpc>
              <a:buFont typeface="Arial" panose="020B0604020202020204" pitchFamily="34" charset="0"/>
              <a:buChar char="•"/>
            </a:pPr>
            <a:r>
              <a:rPr lang="es-ES" sz="2400" dirty="0"/>
              <a:t>LA PUBLICIDAD</a:t>
            </a:r>
          </a:p>
          <a:p>
            <a:pPr>
              <a:lnSpc>
                <a:spcPct val="150000"/>
              </a:lnSpc>
            </a:pPr>
            <a:r>
              <a:rPr lang="es-ES" sz="2400" dirty="0"/>
              <a:t>DEBERÁ LLEVARSE EN SECCIÓN DIFERENTE A LA QUE GESTIONA LAS SOLICITUDES</a:t>
            </a:r>
          </a:p>
        </p:txBody>
      </p:sp>
    </p:spTree>
    <p:extLst>
      <p:ext uri="{BB962C8B-B14F-4D97-AF65-F5344CB8AC3E}">
        <p14:creationId xmlns:p14="http://schemas.microsoft.com/office/powerpoint/2010/main" val="328361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CA645BC-2B05-45D3-A949-0C839F2890D8}"/>
              </a:ext>
            </a:extLst>
          </p:cNvPr>
          <p:cNvSpPr txBox="1"/>
          <p:nvPr/>
        </p:nvSpPr>
        <p:spPr>
          <a:xfrm>
            <a:off x="869576" y="1013012"/>
            <a:ext cx="8982636" cy="4410310"/>
          </a:xfrm>
          <a:prstGeom prst="rect">
            <a:avLst/>
          </a:prstGeom>
          <a:noFill/>
        </p:spPr>
        <p:txBody>
          <a:bodyPr wrap="square" rtlCol="0">
            <a:spAutoFit/>
          </a:bodyPr>
          <a:lstStyle/>
          <a:p>
            <a:pPr>
              <a:lnSpc>
                <a:spcPct val="200000"/>
              </a:lnSpc>
            </a:pPr>
            <a:r>
              <a:rPr lang="es-ES" sz="2400" dirty="0"/>
              <a:t>CON EL FIN DE AGILIZAR LOS TRÁMITES, LOS DATOS DE LAS AYUDAS SE CAPTURARÁN DE SOLICITUDES:</a:t>
            </a:r>
          </a:p>
          <a:p>
            <a:pPr marL="285750" indent="-285750">
              <a:lnSpc>
                <a:spcPct val="200000"/>
              </a:lnSpc>
              <a:buFont typeface="Arial" panose="020B0604020202020204" pitchFamily="34" charset="0"/>
              <a:buChar char="•"/>
            </a:pPr>
            <a:r>
              <a:rPr lang="es-ES" sz="2400" dirty="0"/>
              <a:t>EL TÍTULO</a:t>
            </a:r>
          </a:p>
          <a:p>
            <a:pPr marL="285750" indent="-285750">
              <a:lnSpc>
                <a:spcPct val="200000"/>
              </a:lnSpc>
              <a:buFont typeface="Arial" panose="020B0604020202020204" pitchFamily="34" charset="0"/>
              <a:buChar char="•"/>
            </a:pPr>
            <a:r>
              <a:rPr lang="es-ES" sz="2400" dirty="0"/>
              <a:t>LOS MIEMBROS DEL EQUIPO INVESTIGADOR</a:t>
            </a:r>
          </a:p>
          <a:p>
            <a:pPr marL="342900" indent="-342900">
              <a:lnSpc>
                <a:spcPct val="200000"/>
              </a:lnSpc>
              <a:buFont typeface="Arial" panose="020B0604020202020204" pitchFamily="34" charset="0"/>
              <a:buChar char="•"/>
            </a:pPr>
            <a:r>
              <a:rPr lang="es-ES" sz="2400" dirty="0"/>
              <a:t>SE ACTUALIZARÁ EL PRESUPUESTO, POR PARTIDAS Y ANUALIDADES</a:t>
            </a:r>
          </a:p>
        </p:txBody>
      </p:sp>
    </p:spTree>
    <p:extLst>
      <p:ext uri="{BB962C8B-B14F-4D97-AF65-F5344CB8AC3E}">
        <p14:creationId xmlns:p14="http://schemas.microsoft.com/office/powerpoint/2010/main" val="626014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7F309FF-F0F1-4D3C-9FD7-C28F9411D751}"/>
              </a:ext>
            </a:extLst>
          </p:cNvPr>
          <p:cNvSpPr txBox="1"/>
          <p:nvPr/>
        </p:nvSpPr>
        <p:spPr>
          <a:xfrm>
            <a:off x="1004047" y="1021976"/>
            <a:ext cx="8857129" cy="5564472"/>
          </a:xfrm>
          <a:prstGeom prst="rect">
            <a:avLst/>
          </a:prstGeom>
          <a:noFill/>
        </p:spPr>
        <p:txBody>
          <a:bodyPr wrap="square" rtlCol="0">
            <a:spAutoFit/>
          </a:bodyPr>
          <a:lstStyle/>
          <a:p>
            <a:pPr>
              <a:lnSpc>
                <a:spcPct val="150000"/>
              </a:lnSpc>
            </a:pPr>
            <a:r>
              <a:rPr lang="es-ES" sz="2400" dirty="0"/>
              <a:t>SE REGISTRARÁ:</a:t>
            </a:r>
          </a:p>
          <a:p>
            <a:pPr marL="285750" indent="-285750">
              <a:lnSpc>
                <a:spcPct val="150000"/>
              </a:lnSpc>
              <a:buFont typeface="Arial" panose="020B0604020202020204" pitchFamily="34" charset="0"/>
              <a:buChar char="•"/>
            </a:pPr>
            <a:r>
              <a:rPr lang="es-ES" sz="2400" dirty="0"/>
              <a:t>EL IMPORTE CONCEDIDO</a:t>
            </a:r>
          </a:p>
          <a:p>
            <a:pPr marL="285750" indent="-285750">
              <a:lnSpc>
                <a:spcPct val="150000"/>
              </a:lnSpc>
              <a:buFont typeface="Arial" panose="020B0604020202020204" pitchFamily="34" charset="0"/>
              <a:buChar char="•"/>
            </a:pPr>
            <a:r>
              <a:rPr lang="es-ES" sz="2400" dirty="0"/>
              <a:t>EL IMPORTE DE LOS COSTES INDIRECTOS ASIGNADOS</a:t>
            </a:r>
          </a:p>
          <a:p>
            <a:pPr marL="285750" indent="-285750">
              <a:lnSpc>
                <a:spcPct val="150000"/>
              </a:lnSpc>
              <a:buFont typeface="Arial" panose="020B0604020202020204" pitchFamily="34" charset="0"/>
              <a:buChar char="•"/>
            </a:pPr>
            <a:r>
              <a:rPr lang="es-ES" sz="2400" dirty="0"/>
              <a:t>LAS APLICACIONES DE INGRESOS, SI SON PGE, FEDER, ETC.</a:t>
            </a:r>
          </a:p>
          <a:p>
            <a:pPr marL="285750" indent="-285750">
              <a:lnSpc>
                <a:spcPct val="150000"/>
              </a:lnSpc>
              <a:buFont typeface="Arial" panose="020B0604020202020204" pitchFamily="34" charset="0"/>
              <a:buChar char="•"/>
            </a:pPr>
            <a:r>
              <a:rPr lang="es-ES" sz="2400" dirty="0"/>
              <a:t>LAS APLICACIONES DE GASTOS</a:t>
            </a:r>
          </a:p>
          <a:p>
            <a:pPr marL="285750" indent="-285750">
              <a:lnSpc>
                <a:spcPct val="150000"/>
              </a:lnSpc>
              <a:buFont typeface="Arial" panose="020B0604020202020204" pitchFamily="34" charset="0"/>
              <a:buChar char="•"/>
            </a:pPr>
            <a:r>
              <a:rPr lang="es-ES" sz="2400" dirty="0"/>
              <a:t>EL PLAZO DE EJECUCIÓN</a:t>
            </a:r>
          </a:p>
          <a:p>
            <a:pPr marL="285750" indent="-285750">
              <a:lnSpc>
                <a:spcPct val="150000"/>
              </a:lnSpc>
              <a:buFont typeface="Arial" panose="020B0604020202020204" pitchFamily="34" charset="0"/>
              <a:buChar char="•"/>
            </a:pPr>
            <a:r>
              <a:rPr lang="es-ES" sz="2400" dirty="0"/>
              <a:t>LA PREVISIÓN DE INGRESOS POR ANUALIDADES</a:t>
            </a:r>
          </a:p>
          <a:p>
            <a:pPr marL="285750" indent="-285750">
              <a:lnSpc>
                <a:spcPct val="150000"/>
              </a:lnSpc>
              <a:buFont typeface="Arial" panose="020B0604020202020204" pitchFamily="34" charset="0"/>
              <a:buChar char="•"/>
            </a:pPr>
            <a:r>
              <a:rPr lang="es-ES" sz="2400" dirty="0"/>
              <a:t>ACTUALIZAREMOS REFERENCIAS Y SIGLAS</a:t>
            </a:r>
          </a:p>
          <a:p>
            <a:pPr marL="285750" indent="-285750">
              <a:lnSpc>
                <a:spcPct val="150000"/>
              </a:lnSpc>
              <a:buFont typeface="Arial" panose="020B0604020202020204" pitchFamily="34" charset="0"/>
              <a:buChar char="•"/>
            </a:pPr>
            <a:r>
              <a:rPr lang="es-ES" sz="2400" dirty="0"/>
              <a:t>GESTIÓN A REALIZAR POR EL SERVICIO O DESCENTRALIZADA</a:t>
            </a:r>
          </a:p>
          <a:p>
            <a:pPr marL="285750" indent="-285750">
              <a:lnSpc>
                <a:spcPct val="150000"/>
              </a:lnSpc>
              <a:buFont typeface="Arial" panose="020B0604020202020204" pitchFamily="34" charset="0"/>
              <a:buChar char="•"/>
            </a:pPr>
            <a:r>
              <a:rPr lang="es-ES" sz="2400" dirty="0"/>
              <a:t>CONSULTA DE DATOS ECONÓMICOS PARA EL IP</a:t>
            </a:r>
          </a:p>
        </p:txBody>
      </p:sp>
    </p:spTree>
    <p:extLst>
      <p:ext uri="{BB962C8B-B14F-4D97-AF65-F5344CB8AC3E}">
        <p14:creationId xmlns:p14="http://schemas.microsoft.com/office/powerpoint/2010/main" val="385131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0A1588F-3B9A-48DA-B10D-501CD59B67E6}"/>
              </a:ext>
            </a:extLst>
          </p:cNvPr>
          <p:cNvSpPr txBox="1"/>
          <p:nvPr/>
        </p:nvSpPr>
        <p:spPr>
          <a:xfrm>
            <a:off x="1057835" y="1039906"/>
            <a:ext cx="8453718" cy="5010474"/>
          </a:xfrm>
          <a:prstGeom prst="rect">
            <a:avLst/>
          </a:prstGeom>
          <a:noFill/>
        </p:spPr>
        <p:txBody>
          <a:bodyPr wrap="square" rtlCol="0">
            <a:spAutoFit/>
          </a:bodyPr>
          <a:lstStyle/>
          <a:p>
            <a:pPr>
              <a:lnSpc>
                <a:spcPct val="150000"/>
              </a:lnSpc>
            </a:pPr>
            <a:r>
              <a:rPr lang="es-ES" sz="2400" dirty="0"/>
              <a:t>COMUNICAREMOS AL IP EL ALTA DEL PROYECTO Y LA DISPONIBILIDAD DE CRÉDITO.</a:t>
            </a:r>
          </a:p>
          <a:p>
            <a:pPr>
              <a:lnSpc>
                <a:spcPct val="150000"/>
              </a:lnSpc>
            </a:pPr>
            <a:r>
              <a:rPr lang="es-ES" sz="2400" dirty="0"/>
              <a:t>AL CORREO DE COMUNICACIÓN ADJUNTAREMOS UN DOCUMENTO CON INFORMACIÓN SOBRE:</a:t>
            </a:r>
          </a:p>
          <a:p>
            <a:pPr marL="285750" indent="-285750">
              <a:lnSpc>
                <a:spcPct val="150000"/>
              </a:lnSpc>
              <a:buFont typeface="Arial" panose="020B0604020202020204" pitchFamily="34" charset="0"/>
              <a:buChar char="•"/>
            </a:pPr>
            <a:r>
              <a:rPr lang="es-ES" sz="2400" dirty="0"/>
              <a:t>LA ELEGIBILIDAD DE GASTOS</a:t>
            </a:r>
          </a:p>
          <a:p>
            <a:pPr marL="285750" indent="-285750">
              <a:lnSpc>
                <a:spcPct val="150000"/>
              </a:lnSpc>
              <a:buFont typeface="Arial" panose="020B0604020202020204" pitchFamily="34" charset="0"/>
              <a:buChar char="•"/>
            </a:pPr>
            <a:r>
              <a:rPr lang="es-ES" sz="2400" dirty="0"/>
              <a:t>LA PUBLICIDAD DE LA FINANCIACIÓN DEL PROYECTO EN LA DIFUSIÓN DE RESULTADOS QUE HAGA</a:t>
            </a:r>
          </a:p>
          <a:p>
            <a:pPr marL="285750" indent="-285750">
              <a:lnSpc>
                <a:spcPct val="150000"/>
              </a:lnSpc>
              <a:buFont typeface="Arial" panose="020B0604020202020204" pitchFamily="34" charset="0"/>
              <a:buChar char="•"/>
            </a:pPr>
            <a:r>
              <a:rPr lang="es-ES" sz="2400" dirty="0"/>
              <a:t>LOS LÍMITES PARA LA FORMALIZACIÓN DE LOS CONTRATOS MENORES</a:t>
            </a:r>
          </a:p>
        </p:txBody>
      </p:sp>
    </p:spTree>
    <p:extLst>
      <p:ext uri="{BB962C8B-B14F-4D97-AF65-F5344CB8AC3E}">
        <p14:creationId xmlns:p14="http://schemas.microsoft.com/office/powerpoint/2010/main" val="198515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EB360F3-1B4F-4B6A-B62A-AA89CB6C33E7}"/>
              </a:ext>
            </a:extLst>
          </p:cNvPr>
          <p:cNvSpPr txBox="1"/>
          <p:nvPr/>
        </p:nvSpPr>
        <p:spPr>
          <a:xfrm>
            <a:off x="1326776" y="1389529"/>
            <a:ext cx="7485530" cy="445647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ES" sz="2400" dirty="0"/>
              <a:t>LE RECORDAREMOS LA NECESIDAD DE REFLEJAR LAS MODIFICACIONES QUE SE PRODUZCAN EN LOS INFORMES DE SEGUIMIENTO</a:t>
            </a:r>
          </a:p>
          <a:p>
            <a:pPr marL="285750" indent="-285750">
              <a:lnSpc>
                <a:spcPct val="150000"/>
              </a:lnSpc>
              <a:buFont typeface="Arial" panose="020B0604020202020204" pitchFamily="34" charset="0"/>
              <a:buChar char="•"/>
            </a:pPr>
            <a:r>
              <a:rPr lang="es-ES" sz="2400" dirty="0"/>
              <a:t>TAMBIÉN PODEMOS OPTAR POR REALIZAR UNA REUNIÓN INFORMATIVA CON LOS </a:t>
            </a:r>
            <a:r>
              <a:rPr lang="es-ES" sz="2400" dirty="0" err="1"/>
              <a:t>IPs</a:t>
            </a:r>
            <a:r>
              <a:rPr lang="es-ES" sz="2400" dirty="0"/>
              <a:t> BENEFICIARIOS DE AYUDAS</a:t>
            </a:r>
          </a:p>
          <a:p>
            <a:pPr marL="285750" indent="-285750">
              <a:lnSpc>
                <a:spcPct val="150000"/>
              </a:lnSpc>
              <a:buFont typeface="Arial" panose="020B0604020202020204" pitchFamily="34" charset="0"/>
              <a:buChar char="•"/>
            </a:pPr>
            <a:r>
              <a:rPr lang="es-ES" sz="2400" dirty="0"/>
              <a:t>EL IP DEBE TENER ACCESO AL ESTADO ECONÓMICO DE SU PROYECTO</a:t>
            </a:r>
          </a:p>
        </p:txBody>
      </p:sp>
    </p:spTree>
    <p:extLst>
      <p:ext uri="{BB962C8B-B14F-4D97-AF65-F5344CB8AC3E}">
        <p14:creationId xmlns:p14="http://schemas.microsoft.com/office/powerpoint/2010/main" val="1932915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44E4E21-0317-4BEF-8F62-8C67A3A16672}"/>
              </a:ext>
            </a:extLst>
          </p:cNvPr>
          <p:cNvSpPr txBox="1"/>
          <p:nvPr/>
        </p:nvSpPr>
        <p:spPr>
          <a:xfrm>
            <a:off x="995082" y="959224"/>
            <a:ext cx="8328212" cy="4524315"/>
          </a:xfrm>
          <a:prstGeom prst="rect">
            <a:avLst/>
          </a:prstGeom>
          <a:noFill/>
        </p:spPr>
        <p:txBody>
          <a:bodyPr wrap="square" rtlCol="0">
            <a:spAutoFit/>
          </a:bodyPr>
          <a:lstStyle/>
          <a:p>
            <a:r>
              <a:rPr lang="es-ES" sz="2400" dirty="0"/>
              <a:t>GESTIÓN DEL GASTO:</a:t>
            </a:r>
          </a:p>
          <a:p>
            <a:r>
              <a:rPr lang="es-ES" sz="2400" dirty="0"/>
              <a:t>A TRAVÉS DE MEDIOS ELECTRÓNICOS</a:t>
            </a:r>
          </a:p>
          <a:p>
            <a:r>
              <a:rPr lang="es-ES" sz="2400" dirty="0"/>
              <a:t>EL IP COMO ÚNICO AUTORIZADO PARA TRAMITAR GASTOS</a:t>
            </a:r>
          </a:p>
          <a:p>
            <a:r>
              <a:rPr lang="es-ES" sz="2400" dirty="0"/>
              <a:t>LOS JUSTIFICANTES DE GASTOS IDENTIFICADOS CON EL PROYECTO</a:t>
            </a:r>
          </a:p>
          <a:p>
            <a:r>
              <a:rPr lang="es-ES" sz="2400" dirty="0"/>
              <a:t>EL IMPRESO DE TRAMITACIÓN DEBERÁ CONTENER:</a:t>
            </a:r>
          </a:p>
          <a:p>
            <a:r>
              <a:rPr lang="es-ES" sz="2400" dirty="0"/>
              <a:t>REFERENCIA</a:t>
            </a:r>
          </a:p>
          <a:p>
            <a:r>
              <a:rPr lang="es-ES" sz="2400" dirty="0"/>
              <a:t>CAPÍTULO</a:t>
            </a:r>
          </a:p>
          <a:p>
            <a:r>
              <a:rPr lang="es-ES" sz="2400" dirty="0"/>
              <a:t>PROVEEDOR</a:t>
            </a:r>
          </a:p>
          <a:p>
            <a:r>
              <a:rPr lang="es-ES" sz="2400" dirty="0"/>
              <a:t>IMPORTE</a:t>
            </a:r>
          </a:p>
          <a:p>
            <a:r>
              <a:rPr lang="es-ES" sz="2400" dirty="0"/>
              <a:t>FECHA</a:t>
            </a:r>
          </a:p>
          <a:p>
            <a:r>
              <a:rPr lang="es-ES" sz="2400" dirty="0"/>
              <a:t>FIRMA DEL IP</a:t>
            </a:r>
          </a:p>
        </p:txBody>
      </p:sp>
    </p:spTree>
    <p:extLst>
      <p:ext uri="{BB962C8B-B14F-4D97-AF65-F5344CB8AC3E}">
        <p14:creationId xmlns:p14="http://schemas.microsoft.com/office/powerpoint/2010/main" val="7124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04D4B05-6B77-41A9-90D3-520C06EA2607}"/>
              </a:ext>
            </a:extLst>
          </p:cNvPr>
          <p:cNvSpPr txBox="1"/>
          <p:nvPr/>
        </p:nvSpPr>
        <p:spPr>
          <a:xfrm>
            <a:off x="824753" y="753035"/>
            <a:ext cx="9592235" cy="5564472"/>
          </a:xfrm>
          <a:prstGeom prst="rect">
            <a:avLst/>
          </a:prstGeom>
          <a:noFill/>
        </p:spPr>
        <p:txBody>
          <a:bodyPr wrap="square" rtlCol="0">
            <a:spAutoFit/>
          </a:bodyPr>
          <a:lstStyle/>
          <a:p>
            <a:pPr>
              <a:lnSpc>
                <a:spcPct val="150000"/>
              </a:lnSpc>
            </a:pPr>
            <a:r>
              <a:rPr lang="es-ES" sz="2400" dirty="0"/>
              <a:t>REVISAREMOS LA ELEGIBILIDAD</a:t>
            </a:r>
          </a:p>
          <a:p>
            <a:pPr>
              <a:lnSpc>
                <a:spcPct val="150000"/>
              </a:lnSpc>
            </a:pPr>
            <a:r>
              <a:rPr lang="es-ES" sz="2400" dirty="0"/>
              <a:t>CONTROLAREMOS:</a:t>
            </a:r>
          </a:p>
          <a:p>
            <a:pPr>
              <a:lnSpc>
                <a:spcPct val="150000"/>
              </a:lnSpc>
            </a:pPr>
            <a:r>
              <a:rPr lang="es-ES" sz="2400" dirty="0"/>
              <a:t>QUIÉN GASTA. MIEMBROS DEL EQUIPO INVESTIGADOR Y DE TRABAJO</a:t>
            </a:r>
          </a:p>
          <a:p>
            <a:pPr>
              <a:lnSpc>
                <a:spcPct val="150000"/>
              </a:lnSpc>
            </a:pPr>
            <a:r>
              <a:rPr lang="es-ES" sz="2400" dirty="0"/>
              <a:t>EN QUÉ SE GASTA</a:t>
            </a:r>
          </a:p>
          <a:p>
            <a:pPr>
              <a:lnSpc>
                <a:spcPct val="150000"/>
              </a:lnSpc>
            </a:pPr>
            <a:r>
              <a:rPr lang="es-ES" sz="2400" dirty="0"/>
              <a:t>CUÁNDO SE GASTA</a:t>
            </a:r>
          </a:p>
          <a:p>
            <a:pPr>
              <a:lnSpc>
                <a:spcPct val="150000"/>
              </a:lnSpc>
            </a:pPr>
            <a:r>
              <a:rPr lang="es-ES" sz="2400" dirty="0"/>
              <a:t>RECOMENDACIÓN DE NO ADQUIRIR INVENTARIABLE EN LOS ÚLTIMOS SEIS MESES DE EJECUCIÓN DEL PROYECTO</a:t>
            </a:r>
          </a:p>
          <a:p>
            <a:pPr>
              <a:lnSpc>
                <a:spcPct val="150000"/>
              </a:lnSpc>
            </a:pPr>
            <a:r>
              <a:rPr lang="es-ES" sz="2400" dirty="0"/>
              <a:t>ESPECIAL ATENCIÓN A LA ÚLTIMA ANUALIDAD</a:t>
            </a:r>
          </a:p>
          <a:p>
            <a:pPr>
              <a:lnSpc>
                <a:spcPct val="150000"/>
              </a:lnSpc>
            </a:pPr>
            <a:r>
              <a:rPr lang="es-ES" sz="2400" dirty="0"/>
              <a:t>AVISAR DE POSIBLES DESVIACIONES PARA PODER CERRAR EL PROYECTO CORRECTAMENTE</a:t>
            </a:r>
          </a:p>
        </p:txBody>
      </p:sp>
    </p:spTree>
    <p:extLst>
      <p:ext uri="{BB962C8B-B14F-4D97-AF65-F5344CB8AC3E}">
        <p14:creationId xmlns:p14="http://schemas.microsoft.com/office/powerpoint/2010/main" val="401012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6114A7C-A01E-4A30-B2B7-A55D9DEFA642}"/>
              </a:ext>
            </a:extLst>
          </p:cNvPr>
          <p:cNvSpPr txBox="1"/>
          <p:nvPr/>
        </p:nvSpPr>
        <p:spPr>
          <a:xfrm>
            <a:off x="1246094" y="1111624"/>
            <a:ext cx="7987553" cy="5010474"/>
          </a:xfrm>
          <a:prstGeom prst="rect">
            <a:avLst/>
          </a:prstGeom>
          <a:noFill/>
        </p:spPr>
        <p:txBody>
          <a:bodyPr wrap="square" rtlCol="0">
            <a:spAutoFit/>
          </a:bodyPr>
          <a:lstStyle/>
          <a:p>
            <a:pPr>
              <a:lnSpc>
                <a:spcPct val="150000"/>
              </a:lnSpc>
            </a:pPr>
            <a:r>
              <a:rPr lang="es-ES" sz="2400" dirty="0"/>
              <a:t>LA COMPROBACIÓN DE JUSTIFICANTES</a:t>
            </a:r>
          </a:p>
          <a:p>
            <a:pPr>
              <a:lnSpc>
                <a:spcPct val="150000"/>
              </a:lnSpc>
            </a:pPr>
            <a:r>
              <a:rPr lang="es-ES" sz="2400" dirty="0"/>
              <a:t>ANTES DE IMPUTAR EL GASTO HAY QUE REVISARLO</a:t>
            </a:r>
          </a:p>
          <a:p>
            <a:pPr marL="285750" indent="-285750">
              <a:lnSpc>
                <a:spcPct val="150000"/>
              </a:lnSpc>
              <a:buFont typeface="Arial" panose="020B0604020202020204" pitchFamily="34" charset="0"/>
              <a:buChar char="•"/>
            </a:pPr>
            <a:r>
              <a:rPr lang="es-ES" sz="2400" dirty="0"/>
              <a:t>EN LAS FACTURAS SE REVISARÁ LA DESCRIPCIÓN DEL GASTO</a:t>
            </a:r>
          </a:p>
          <a:p>
            <a:pPr marL="285750" indent="-285750">
              <a:lnSpc>
                <a:spcPct val="150000"/>
              </a:lnSpc>
              <a:buFont typeface="Arial" panose="020B0604020202020204" pitchFamily="34" charset="0"/>
              <a:buChar char="•"/>
            </a:pPr>
            <a:r>
              <a:rPr lang="es-ES" sz="2400" dirty="0"/>
              <a:t>TENDREMOS EN CUENTA QUE NO SON VÁLIDAS LAS COPIAS NI LAS FACTURAS PROFORMA</a:t>
            </a:r>
          </a:p>
          <a:p>
            <a:pPr marL="285750" indent="-285750">
              <a:lnSpc>
                <a:spcPct val="150000"/>
              </a:lnSpc>
              <a:buFont typeface="Arial" panose="020B0604020202020204" pitchFamily="34" charset="0"/>
              <a:buChar char="•"/>
            </a:pPr>
            <a:r>
              <a:rPr lang="es-ES" sz="2400" dirty="0"/>
              <a:t>SI HAY NOTAS INTERNAS DE GASTO, LAS TARIFAS DEBEN SER PÚBLICAS Y ESTAR APROBADAS EN LAS BASES DE EJECUCIÓN DEL PRESUPUESTO PARA  CADA ANUALIDAD</a:t>
            </a:r>
          </a:p>
        </p:txBody>
      </p:sp>
    </p:spTree>
    <p:extLst>
      <p:ext uri="{BB962C8B-B14F-4D97-AF65-F5344CB8AC3E}">
        <p14:creationId xmlns:p14="http://schemas.microsoft.com/office/powerpoint/2010/main" val="172447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94D8B36-AD3F-4E32-B912-DD5A3D39F8AC}"/>
              </a:ext>
            </a:extLst>
          </p:cNvPr>
          <p:cNvSpPr txBox="1"/>
          <p:nvPr/>
        </p:nvSpPr>
        <p:spPr>
          <a:xfrm>
            <a:off x="1237129" y="1398494"/>
            <a:ext cx="9368118" cy="501047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ES" sz="2400" dirty="0"/>
              <a:t>EN EL PAGO A CONFERENCIANTES SOLO PODRÁ ABONARSE LA ESTANCIA Y LOS VIAJES</a:t>
            </a:r>
          </a:p>
          <a:p>
            <a:pPr marL="285750" indent="-285750">
              <a:lnSpc>
                <a:spcPct val="150000"/>
              </a:lnSpc>
              <a:buFont typeface="Arial" panose="020B0604020202020204" pitchFamily="34" charset="0"/>
              <a:buChar char="•"/>
            </a:pPr>
            <a:r>
              <a:rPr lang="es-ES" sz="2400" dirty="0"/>
              <a:t>LOS GASTOS DE VIAJES Y DIETAS SE LIQUIDARÁN CON ARREGLO A LO ESTABLECIDO EN EL RD 462/2002</a:t>
            </a:r>
          </a:p>
          <a:p>
            <a:pPr marL="285750" indent="-285750">
              <a:lnSpc>
                <a:spcPct val="150000"/>
              </a:lnSpc>
              <a:buFont typeface="Arial" panose="020B0604020202020204" pitchFamily="34" charset="0"/>
              <a:buChar char="•"/>
            </a:pPr>
            <a:r>
              <a:rPr lang="es-ES" sz="2400" dirty="0"/>
              <a:t>DEBEN PRESENTARSE LOS ORIGINALES DE LAS FACTURAS, TANTO DEL VIAJE COMO DEL ALOJAMIENTO</a:t>
            </a:r>
          </a:p>
          <a:p>
            <a:pPr marL="285750" indent="-285750">
              <a:lnSpc>
                <a:spcPct val="150000"/>
              </a:lnSpc>
              <a:buFont typeface="Arial" panose="020B0604020202020204" pitchFamily="34" charset="0"/>
              <a:buChar char="•"/>
            </a:pPr>
            <a:r>
              <a:rPr lang="es-ES" sz="2400" dirty="0"/>
              <a:t>SI SE ASISTE A UN CONGRESO SERÁ NECESARIO EL CERTIFICADO DE ASISTENCIA, Y PODRÁN IMPUTARSE GASTOS DEL DÍA ANTERIOR Y DEL DÍA SIGUIENTE A LAS FECHAS DE CELEBRACIÓN DEL MISMO</a:t>
            </a:r>
          </a:p>
        </p:txBody>
      </p:sp>
    </p:spTree>
    <p:extLst>
      <p:ext uri="{BB962C8B-B14F-4D97-AF65-F5344CB8AC3E}">
        <p14:creationId xmlns:p14="http://schemas.microsoft.com/office/powerpoint/2010/main" val="2455198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048F62F-8CB1-427B-AFA4-FE46715D30A2}"/>
              </a:ext>
            </a:extLst>
          </p:cNvPr>
          <p:cNvSpPr txBox="1"/>
          <p:nvPr/>
        </p:nvSpPr>
        <p:spPr>
          <a:xfrm>
            <a:off x="1333850" y="407055"/>
            <a:ext cx="8848436" cy="5887637"/>
          </a:xfrm>
          <a:prstGeom prst="rect">
            <a:avLst/>
          </a:prstGeom>
          <a:noFill/>
        </p:spPr>
        <p:txBody>
          <a:bodyPr wrap="square" rtlCol="0">
            <a:spAutoFit/>
          </a:bodyPr>
          <a:lstStyle/>
          <a:p>
            <a:pPr>
              <a:lnSpc>
                <a:spcPct val="200000"/>
              </a:lnSpc>
            </a:pPr>
            <a:r>
              <a:rPr lang="es-ES" sz="2400" dirty="0"/>
              <a:t>EL POR QUÉ DE LA ACTUALIZACIÓN:</a:t>
            </a:r>
          </a:p>
          <a:p>
            <a:pPr marL="285750" indent="-285750">
              <a:lnSpc>
                <a:spcPct val="200000"/>
              </a:lnSpc>
              <a:buFont typeface="Arial" panose="020B0604020202020204" pitchFamily="34" charset="0"/>
              <a:buChar char="•"/>
            </a:pPr>
            <a:r>
              <a:rPr lang="es-ES" sz="2400" dirty="0"/>
              <a:t>POR EL TIEMPO TRANSCURRIDO DESDE LA ELABORACIÓN DEL PRIMER MANUAL</a:t>
            </a:r>
          </a:p>
          <a:p>
            <a:pPr marL="285750" indent="-285750">
              <a:lnSpc>
                <a:spcPct val="200000"/>
              </a:lnSpc>
              <a:buFont typeface="Arial" panose="020B0604020202020204" pitchFamily="34" charset="0"/>
              <a:buChar char="•"/>
            </a:pPr>
            <a:r>
              <a:rPr lang="es-ES" sz="2400" dirty="0"/>
              <a:t>POR LOS CAMBIOS NORMATIVOS ACAECIDOS DESDE ENTONCES</a:t>
            </a:r>
          </a:p>
          <a:p>
            <a:pPr marL="285750" indent="-285750">
              <a:lnSpc>
                <a:spcPct val="200000"/>
              </a:lnSpc>
              <a:buFont typeface="Arial" panose="020B0604020202020204" pitchFamily="34" charset="0"/>
              <a:buChar char="•"/>
            </a:pPr>
            <a:r>
              <a:rPr lang="es-ES" sz="2400" dirty="0"/>
              <a:t>POR LOS CAMBIOS HABIDOS EN LAS CONVOCATORIAS, ASÍ COMO LA APARICIÓN DE OTRAS NUEVAS</a:t>
            </a:r>
          </a:p>
          <a:p>
            <a:pPr marL="285750" indent="-285750">
              <a:lnSpc>
                <a:spcPct val="200000"/>
              </a:lnSpc>
              <a:buFont typeface="Arial" panose="020B0604020202020204" pitchFamily="34" charset="0"/>
              <a:buChar char="•"/>
            </a:pPr>
            <a:r>
              <a:rPr lang="es-ES" sz="2400" dirty="0"/>
              <a:t>POR LA COMPLEJIDAD EN LA GESTIÓN DE LOS FONDOS RECIBIDOS</a:t>
            </a:r>
          </a:p>
        </p:txBody>
      </p:sp>
    </p:spTree>
    <p:extLst>
      <p:ext uri="{BB962C8B-B14F-4D97-AF65-F5344CB8AC3E}">
        <p14:creationId xmlns:p14="http://schemas.microsoft.com/office/powerpoint/2010/main" val="1782969705"/>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396CAB9-C7A4-4011-ADEA-E8FF27AC1080}"/>
              </a:ext>
            </a:extLst>
          </p:cNvPr>
          <p:cNvSpPr txBox="1"/>
          <p:nvPr/>
        </p:nvSpPr>
        <p:spPr>
          <a:xfrm>
            <a:off x="1308847" y="1425388"/>
            <a:ext cx="8166847" cy="4893647"/>
          </a:xfrm>
          <a:prstGeom prst="rect">
            <a:avLst/>
          </a:prstGeom>
          <a:noFill/>
        </p:spPr>
        <p:txBody>
          <a:bodyPr wrap="square" rtlCol="0">
            <a:spAutoFit/>
          </a:bodyPr>
          <a:lstStyle/>
          <a:p>
            <a:pPr>
              <a:lnSpc>
                <a:spcPct val="200000"/>
              </a:lnSpc>
            </a:pPr>
            <a:r>
              <a:rPr lang="es-ES" sz="2400" dirty="0"/>
              <a:t>RESPECTO A LOS PAGOS:</a:t>
            </a:r>
          </a:p>
          <a:p>
            <a:pPr marL="285750" indent="-285750">
              <a:lnSpc>
                <a:spcPct val="200000"/>
              </a:lnSpc>
              <a:buFont typeface="Arial" panose="020B0604020202020204" pitchFamily="34" charset="0"/>
              <a:buChar char="•"/>
            </a:pPr>
            <a:r>
              <a:rPr lang="es-ES" sz="2400" dirty="0"/>
              <a:t>EL IP DEBERÍA COMPROMETERSE A TRAMITAR LAS FACTURAS EN UNA SEMANA</a:t>
            </a:r>
          </a:p>
          <a:p>
            <a:pPr marL="285750" indent="-285750">
              <a:lnSpc>
                <a:spcPct val="200000"/>
              </a:lnSpc>
              <a:buFont typeface="Arial" panose="020B0604020202020204" pitchFamily="34" charset="0"/>
              <a:buChar char="•"/>
            </a:pPr>
            <a:r>
              <a:rPr lang="es-ES" sz="2400" dirty="0"/>
              <a:t>EL SERVICIO DEBERÍA EFECTUAR LOS PAGOS EN UN MES</a:t>
            </a:r>
          </a:p>
          <a:p>
            <a:pPr marL="285750" indent="-285750">
              <a:lnSpc>
                <a:spcPct val="200000"/>
              </a:lnSpc>
              <a:buFont typeface="Arial" panose="020B0604020202020204" pitchFamily="34" charset="0"/>
              <a:buChar char="•"/>
            </a:pPr>
            <a:r>
              <a:rPr lang="es-ES" sz="2400" dirty="0"/>
              <a:t>SE DEBERÍAN CONTEMPLAR ANTICIPOS A JUSTIFICAR PARA ABORDAR PEQUEÑOS GASTOS</a:t>
            </a:r>
          </a:p>
          <a:p>
            <a:endParaRPr lang="es-ES" sz="2400" dirty="0"/>
          </a:p>
        </p:txBody>
      </p:sp>
    </p:spTree>
    <p:extLst>
      <p:ext uri="{BB962C8B-B14F-4D97-AF65-F5344CB8AC3E}">
        <p14:creationId xmlns:p14="http://schemas.microsoft.com/office/powerpoint/2010/main" val="307788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8A9DCA0-C968-48C3-8802-FA9A585072D0}"/>
              </a:ext>
            </a:extLst>
          </p:cNvPr>
          <p:cNvSpPr txBox="1"/>
          <p:nvPr/>
        </p:nvSpPr>
        <p:spPr>
          <a:xfrm>
            <a:off x="1237129" y="1264024"/>
            <a:ext cx="8256495" cy="5379806"/>
          </a:xfrm>
          <a:prstGeom prst="rect">
            <a:avLst/>
          </a:prstGeom>
          <a:noFill/>
        </p:spPr>
        <p:txBody>
          <a:bodyPr wrap="square" rtlCol="0">
            <a:spAutoFit/>
          </a:bodyPr>
          <a:lstStyle/>
          <a:p>
            <a:r>
              <a:rPr lang="es-ES" sz="2400" dirty="0"/>
              <a:t>EN CUANTO A LA CONTRATACIÓN DE PERSONAL:</a:t>
            </a:r>
          </a:p>
          <a:p>
            <a:pPr marL="285750" indent="-285750">
              <a:lnSpc>
                <a:spcPct val="150000"/>
              </a:lnSpc>
              <a:buFont typeface="Arial" panose="020B0604020202020204" pitchFamily="34" charset="0"/>
              <a:buChar char="•"/>
            </a:pPr>
            <a:r>
              <a:rPr lang="es-ES" sz="2400" dirty="0"/>
              <a:t>EL IP LA SOLICITARÁ EN IMPRESO NORMALIZADO</a:t>
            </a:r>
          </a:p>
          <a:p>
            <a:pPr marL="285750" indent="-285750">
              <a:lnSpc>
                <a:spcPct val="150000"/>
              </a:lnSpc>
              <a:buFont typeface="Arial" panose="020B0604020202020204" pitchFamily="34" charset="0"/>
              <a:buChar char="•"/>
            </a:pPr>
            <a:r>
              <a:rPr lang="es-ES" sz="2400" dirty="0"/>
              <a:t>EL SERVICIO DE INVESTIGACIÓN SOLICITARÁ EL COSTE AL SERVICIO DE PERSONAL</a:t>
            </a:r>
          </a:p>
          <a:p>
            <a:pPr marL="285750" indent="-285750">
              <a:lnSpc>
                <a:spcPct val="150000"/>
              </a:lnSpc>
              <a:buFont typeface="Arial" panose="020B0604020202020204" pitchFamily="34" charset="0"/>
              <a:buChar char="•"/>
            </a:pPr>
            <a:r>
              <a:rPr lang="es-ES" sz="2400" dirty="0"/>
              <a:t>HABRÁ QUE RETENER EL CRÉDITO DE TODO EL PERÍODO DE CONTRATACIÓN</a:t>
            </a:r>
          </a:p>
          <a:p>
            <a:pPr marL="285750" indent="-285750">
              <a:lnSpc>
                <a:spcPct val="150000"/>
              </a:lnSpc>
              <a:buFont typeface="Arial" panose="020B0604020202020204" pitchFamily="34" charset="0"/>
              <a:buChar char="•"/>
            </a:pPr>
            <a:r>
              <a:rPr lang="es-ES" sz="2400" dirty="0"/>
              <a:t>TENER EN CUENTA LOS REQUISITOS DE PUBLICIDAD</a:t>
            </a:r>
          </a:p>
          <a:p>
            <a:pPr marL="285750" indent="-285750">
              <a:lnSpc>
                <a:spcPct val="150000"/>
              </a:lnSpc>
              <a:buFont typeface="Arial" panose="020B0604020202020204" pitchFamily="34" charset="0"/>
              <a:buChar char="•"/>
            </a:pPr>
            <a:r>
              <a:rPr lang="es-ES" sz="2400" dirty="0"/>
              <a:t>COMUNICAR BAJAS Y RENUNCIAS PARA AJUSTES DE CRÉDITO.</a:t>
            </a:r>
          </a:p>
          <a:p>
            <a:pPr marL="285750" indent="-285750">
              <a:lnSpc>
                <a:spcPct val="150000"/>
              </a:lnSpc>
              <a:buFont typeface="Arial" panose="020B0604020202020204" pitchFamily="34" charset="0"/>
              <a:buChar char="•"/>
            </a:pPr>
            <a:r>
              <a:rPr lang="es-ES" sz="2400" dirty="0"/>
              <a:t>EL SERVICIO LAS COMUNICARÁ A PERSONAL</a:t>
            </a:r>
          </a:p>
        </p:txBody>
      </p:sp>
    </p:spTree>
    <p:extLst>
      <p:ext uri="{BB962C8B-B14F-4D97-AF65-F5344CB8AC3E}">
        <p14:creationId xmlns:p14="http://schemas.microsoft.com/office/powerpoint/2010/main" val="22900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1352CF3-891E-46FC-AC14-B6548D5EC2FC}"/>
              </a:ext>
            </a:extLst>
          </p:cNvPr>
          <p:cNvSpPr txBox="1"/>
          <p:nvPr/>
        </p:nvSpPr>
        <p:spPr>
          <a:xfrm>
            <a:off x="1147482" y="1335741"/>
            <a:ext cx="8364071" cy="5148974"/>
          </a:xfrm>
          <a:prstGeom prst="rect">
            <a:avLst/>
          </a:prstGeom>
          <a:noFill/>
        </p:spPr>
        <p:txBody>
          <a:bodyPr wrap="square" rtlCol="0">
            <a:spAutoFit/>
          </a:bodyPr>
          <a:lstStyle/>
          <a:p>
            <a:pPr>
              <a:lnSpc>
                <a:spcPct val="200000"/>
              </a:lnSpc>
            </a:pPr>
            <a:r>
              <a:rPr lang="es-ES" sz="2400" dirty="0"/>
              <a:t>HACER UN SEGUIMIENTO AL CONTROL DE INGRESOS</a:t>
            </a:r>
          </a:p>
          <a:p>
            <a:pPr marL="285750" indent="-285750">
              <a:lnSpc>
                <a:spcPct val="200000"/>
              </a:lnSpc>
              <a:buFont typeface="Arial" panose="020B0604020202020204" pitchFamily="34" charset="0"/>
              <a:buChar char="•"/>
            </a:pPr>
            <a:r>
              <a:rPr lang="es-ES" sz="2400" dirty="0"/>
              <a:t>TENER UNA CUENTA ESPECÍFICA DE INGRESOS PARA INVESTIGACIÓN QUE FACILITE LA IDENTIFICACIÓN DE LAS ENTRADAS QUE VAYAN LLEGANDO</a:t>
            </a:r>
          </a:p>
          <a:p>
            <a:pPr marL="285750" indent="-285750">
              <a:lnSpc>
                <a:spcPct val="200000"/>
              </a:lnSpc>
              <a:buFont typeface="Arial" panose="020B0604020202020204" pitchFamily="34" charset="0"/>
              <a:buChar char="•"/>
            </a:pPr>
            <a:r>
              <a:rPr lang="es-ES" sz="2400" dirty="0"/>
              <a:t>HACER UNA PREVISIÓN DE LOS INGRESOS A RECIBIR, LO QUE FACILITARÁ LOS CÁLCULOS PARA EL CIERRE</a:t>
            </a:r>
          </a:p>
          <a:p>
            <a:pPr marL="285750" indent="-285750">
              <a:lnSpc>
                <a:spcPct val="200000"/>
              </a:lnSpc>
              <a:buFont typeface="Arial" panose="020B0604020202020204" pitchFamily="34" charset="0"/>
              <a:buChar char="•"/>
            </a:pPr>
            <a:r>
              <a:rPr lang="es-ES" sz="2400" dirty="0"/>
              <a:t>APUNTAR MENSUALMENTE LOS INGRESOS RECIBIDOS</a:t>
            </a:r>
          </a:p>
        </p:txBody>
      </p:sp>
    </p:spTree>
    <p:extLst>
      <p:ext uri="{BB962C8B-B14F-4D97-AF65-F5344CB8AC3E}">
        <p14:creationId xmlns:p14="http://schemas.microsoft.com/office/powerpoint/2010/main" val="2915148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0438108-999A-4009-880C-8EBA92CF1114}"/>
              </a:ext>
            </a:extLst>
          </p:cNvPr>
          <p:cNvSpPr txBox="1"/>
          <p:nvPr/>
        </p:nvSpPr>
        <p:spPr>
          <a:xfrm>
            <a:off x="1255059" y="1057835"/>
            <a:ext cx="9117106" cy="5564472"/>
          </a:xfrm>
          <a:prstGeom prst="rect">
            <a:avLst/>
          </a:prstGeom>
          <a:noFill/>
        </p:spPr>
        <p:txBody>
          <a:bodyPr wrap="square" rtlCol="0">
            <a:spAutoFit/>
          </a:bodyPr>
          <a:lstStyle/>
          <a:p>
            <a:pPr>
              <a:lnSpc>
                <a:spcPct val="150000"/>
              </a:lnSpc>
            </a:pPr>
            <a:r>
              <a:rPr lang="es-ES" sz="2400" dirty="0"/>
              <a:t>MODIFICACIONES RESPECTO A LA SOLICITUD INICIAL</a:t>
            </a:r>
          </a:p>
          <a:p>
            <a:pPr marL="285750" indent="-285750">
              <a:lnSpc>
                <a:spcPct val="150000"/>
              </a:lnSpc>
              <a:buFont typeface="Arial" panose="020B0604020202020204" pitchFamily="34" charset="0"/>
              <a:buChar char="•"/>
            </a:pPr>
            <a:r>
              <a:rPr lang="es-ES" sz="2400" dirty="0"/>
              <a:t>DE ACUERDO CON LA INSTRUCCIONES DE EJECUCIÓN Y JUSTIFICACIÓN</a:t>
            </a:r>
          </a:p>
          <a:p>
            <a:pPr marL="285750" indent="-285750">
              <a:lnSpc>
                <a:spcPct val="150000"/>
              </a:lnSpc>
              <a:buFont typeface="Arial" panose="020B0604020202020204" pitchFamily="34" charset="0"/>
              <a:buChar char="•"/>
            </a:pPr>
            <a:r>
              <a:rPr lang="es-ES" sz="2400" dirty="0"/>
              <a:t>LAS BAJAS DE LOS MIEMBROS SÓLO SE CONTEMPLAN PARA CASOS DE FUERZA MAYOR</a:t>
            </a:r>
          </a:p>
          <a:p>
            <a:pPr marL="285750" indent="-285750">
              <a:lnSpc>
                <a:spcPct val="150000"/>
              </a:lnSpc>
              <a:buFont typeface="Arial" panose="020B0604020202020204" pitchFamily="34" charset="0"/>
              <a:buChar char="•"/>
            </a:pPr>
            <a:r>
              <a:rPr lang="es-ES" sz="2400" dirty="0"/>
              <a:t>PARA LAS ALTAS HAN DE CUMPLIRSE ALGUNAS CONDICIONES</a:t>
            </a:r>
          </a:p>
          <a:p>
            <a:pPr marL="285750" indent="-285750">
              <a:lnSpc>
                <a:spcPct val="150000"/>
              </a:lnSpc>
              <a:buFont typeface="Arial" panose="020B0604020202020204" pitchFamily="34" charset="0"/>
              <a:buChar char="•"/>
            </a:pPr>
            <a:r>
              <a:rPr lang="es-ES" sz="2400" dirty="0"/>
              <a:t>PARA LAS ALTAS Y BAJAS EN EL EQUIPO DE TRABAJO NO ES NECESARIA AUTORIZACIÓN, AUNQUE ES OBLIGATORIO INDICARLAS EN LOS INFORMES DE SEGUIMIENTO QUE SE ELABOREN</a:t>
            </a:r>
          </a:p>
        </p:txBody>
      </p:sp>
    </p:spTree>
    <p:extLst>
      <p:ext uri="{BB962C8B-B14F-4D97-AF65-F5344CB8AC3E}">
        <p14:creationId xmlns:p14="http://schemas.microsoft.com/office/powerpoint/2010/main" val="272294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8524A7D-7861-4BEE-B079-85BBB0A19611}"/>
              </a:ext>
            </a:extLst>
          </p:cNvPr>
          <p:cNvSpPr txBox="1"/>
          <p:nvPr/>
        </p:nvSpPr>
        <p:spPr>
          <a:xfrm>
            <a:off x="1129553" y="1147482"/>
            <a:ext cx="8166847"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ES" sz="2400" dirty="0"/>
              <a:t>EN CASO DE NECESIDAD DE PRÓRROGA DE EJECUCIÓN DE LA AYUDA, ESTA HABRÁ DE SOLICITARSE, AL MENOS, DOS MESES ANTES DE QUE FINALICE EL PROYECTO</a:t>
            </a:r>
          </a:p>
          <a:p>
            <a:pPr marL="285750" indent="-285750">
              <a:lnSpc>
                <a:spcPct val="150000"/>
              </a:lnSpc>
              <a:buFont typeface="Arial" panose="020B0604020202020204" pitchFamily="34" charset="0"/>
              <a:buChar char="•"/>
            </a:pPr>
            <a:r>
              <a:rPr lang="es-ES" sz="2400" dirty="0"/>
              <a:t>LOS CAMBIOS AUTORIZADOS DEBEREMOS INTRODUCIRLOS EN NUESTRO SISTEMA</a:t>
            </a:r>
          </a:p>
          <a:p>
            <a:pPr marL="285750" indent="-285750">
              <a:lnSpc>
                <a:spcPct val="150000"/>
              </a:lnSpc>
              <a:buFont typeface="Arial" panose="020B0604020202020204" pitchFamily="34" charset="0"/>
              <a:buChar char="•"/>
            </a:pPr>
            <a:r>
              <a:rPr lang="es-ES" sz="2400" dirty="0"/>
              <a:t>RECOMENDAR HACER LA ADQUISICIÓN DE EQUIPAMIENTO CIENTÍFICO AL INICIO DEL PROYECTO</a:t>
            </a:r>
          </a:p>
          <a:p>
            <a:pPr marL="285750" indent="-285750">
              <a:buFont typeface="Arial" panose="020B0604020202020204" pitchFamily="34" charset="0"/>
              <a:buChar char="•"/>
            </a:pPr>
            <a:endParaRPr lang="es-ES" sz="1800" dirty="0"/>
          </a:p>
        </p:txBody>
      </p:sp>
    </p:spTree>
    <p:extLst>
      <p:ext uri="{BB962C8B-B14F-4D97-AF65-F5344CB8AC3E}">
        <p14:creationId xmlns:p14="http://schemas.microsoft.com/office/powerpoint/2010/main" val="184869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54B5726-734D-4ABA-8874-352B912A6206}"/>
              </a:ext>
            </a:extLst>
          </p:cNvPr>
          <p:cNvSpPr txBox="1"/>
          <p:nvPr/>
        </p:nvSpPr>
        <p:spPr>
          <a:xfrm>
            <a:off x="914400" y="654424"/>
            <a:ext cx="9359153" cy="5887637"/>
          </a:xfrm>
          <a:prstGeom prst="rect">
            <a:avLst/>
          </a:prstGeom>
          <a:noFill/>
        </p:spPr>
        <p:txBody>
          <a:bodyPr wrap="square" rtlCol="0">
            <a:spAutoFit/>
          </a:bodyPr>
          <a:lstStyle/>
          <a:p>
            <a:pPr>
              <a:lnSpc>
                <a:spcPct val="200000"/>
              </a:lnSpc>
            </a:pPr>
            <a:r>
              <a:rPr lang="es-ES" sz="2400" dirty="0"/>
              <a:t>LA JUSTIFICACIÓN DEL GASTO</a:t>
            </a:r>
          </a:p>
          <a:p>
            <a:pPr>
              <a:lnSpc>
                <a:spcPct val="200000"/>
              </a:lnSpc>
            </a:pPr>
            <a:r>
              <a:rPr lang="es-ES" sz="2400" dirty="0"/>
              <a:t>CARGA EN LA APLICACIÓN WEB DEL ORGANISMO FINANCIADOR</a:t>
            </a:r>
          </a:p>
          <a:p>
            <a:pPr>
              <a:lnSpc>
                <a:spcPct val="200000"/>
              </a:lnSpc>
            </a:pPr>
            <a:r>
              <a:rPr lang="es-ES" sz="2400" dirty="0"/>
              <a:t>TANTO DE LA JUSTIFICACIÓN TÉCNICA COMO DE LA ECONÓMICA</a:t>
            </a:r>
          </a:p>
          <a:p>
            <a:pPr>
              <a:lnSpc>
                <a:spcPct val="200000"/>
              </a:lnSpc>
            </a:pPr>
            <a:r>
              <a:rPr lang="es-ES" sz="2400" dirty="0"/>
              <a:t>LAS AYUDAS DEL PLAN ESTATAL SE CARGARÁN EN LA APLICACIÓN DE LA AGENCIA ESTATAL DE INVESTIGACIÓN</a:t>
            </a:r>
          </a:p>
          <a:p>
            <a:pPr>
              <a:lnSpc>
                <a:spcPct val="200000"/>
              </a:lnSpc>
            </a:pPr>
            <a:r>
              <a:rPr lang="es-ES" sz="2400" dirty="0"/>
              <a:t>COMPROBAR QUE LA JUSTIFICACIÓN ESTÁ ABIERTA</a:t>
            </a:r>
          </a:p>
          <a:p>
            <a:pPr>
              <a:lnSpc>
                <a:spcPct val="200000"/>
              </a:lnSpc>
            </a:pPr>
            <a:r>
              <a:rPr lang="es-ES" sz="2400" dirty="0"/>
              <a:t>CONSULTAR INTRUCCIONES DE EJECUCIÓN Y JUSTIFICACIÓN</a:t>
            </a:r>
          </a:p>
          <a:p>
            <a:pPr>
              <a:lnSpc>
                <a:spcPct val="200000"/>
              </a:lnSpc>
            </a:pPr>
            <a:r>
              <a:rPr lang="es-ES" sz="2400" dirty="0"/>
              <a:t>ELABORAR PROCEDIMIENTO PARA CARGA</a:t>
            </a:r>
          </a:p>
        </p:txBody>
      </p:sp>
    </p:spTree>
    <p:extLst>
      <p:ext uri="{BB962C8B-B14F-4D97-AF65-F5344CB8AC3E}">
        <p14:creationId xmlns:p14="http://schemas.microsoft.com/office/powerpoint/2010/main" val="128858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2E3B625-1CE8-49F2-AF05-7DC834E98426}"/>
              </a:ext>
            </a:extLst>
          </p:cNvPr>
          <p:cNvSpPr txBox="1"/>
          <p:nvPr/>
        </p:nvSpPr>
        <p:spPr>
          <a:xfrm>
            <a:off x="788894" y="690283"/>
            <a:ext cx="9009529" cy="5887637"/>
          </a:xfrm>
          <a:prstGeom prst="rect">
            <a:avLst/>
          </a:prstGeom>
          <a:noFill/>
        </p:spPr>
        <p:txBody>
          <a:bodyPr wrap="square" rtlCol="0">
            <a:spAutoFit/>
          </a:bodyPr>
          <a:lstStyle/>
          <a:p>
            <a:pPr>
              <a:lnSpc>
                <a:spcPct val="200000"/>
              </a:lnSpc>
            </a:pPr>
            <a:r>
              <a:rPr lang="es-ES" sz="2400" dirty="0"/>
              <a:t>INDICAR DIRECCIÓN WEB A LA QUE SUBIR EL INFORME CIENTÍFICO</a:t>
            </a:r>
          </a:p>
          <a:p>
            <a:pPr>
              <a:lnSpc>
                <a:spcPct val="200000"/>
              </a:lnSpc>
            </a:pPr>
            <a:r>
              <a:rPr lang="es-ES" sz="2400" dirty="0"/>
              <a:t>INDICAR PLAZO ESTABLECIDO. EL INTERNO, INFERIOR</a:t>
            </a:r>
          </a:p>
          <a:p>
            <a:pPr>
              <a:lnSpc>
                <a:spcPct val="200000"/>
              </a:lnSpc>
            </a:pPr>
            <a:r>
              <a:rPr lang="es-ES" sz="2400" dirty="0"/>
              <a:t>LES FACILITAREMOS LOS DATOS ECONÓMICOS QUE DEBEN REFLEJAR EN EL INFORME</a:t>
            </a:r>
          </a:p>
          <a:p>
            <a:pPr>
              <a:lnSpc>
                <a:spcPct val="200000"/>
              </a:lnSpc>
            </a:pPr>
            <a:r>
              <a:rPr lang="es-ES" sz="2400" dirty="0"/>
              <a:t>LES RECORDAREMOS LA NECESIDAD DE REFLEJAR ALTAS Y BAJAS DEL PERSONAL CONTRATADO, CON SUS FECHA DE INICIO Y FIN</a:t>
            </a:r>
          </a:p>
          <a:p>
            <a:pPr>
              <a:lnSpc>
                <a:spcPct val="200000"/>
              </a:lnSpc>
            </a:pPr>
            <a:r>
              <a:rPr lang="es-ES" sz="2400" dirty="0"/>
              <a:t>NOS COMUNICARÁN LA CARGA PARA CIERRE Y FIRMA POR PARTE DEL REPRESENTANTE LEGAL</a:t>
            </a:r>
          </a:p>
        </p:txBody>
      </p:sp>
    </p:spTree>
    <p:extLst>
      <p:ext uri="{BB962C8B-B14F-4D97-AF65-F5344CB8AC3E}">
        <p14:creationId xmlns:p14="http://schemas.microsoft.com/office/powerpoint/2010/main" val="213914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7A57133-C724-41CB-A6E2-7238BDA53B50}"/>
              </a:ext>
            </a:extLst>
          </p:cNvPr>
          <p:cNvSpPr txBox="1"/>
          <p:nvPr/>
        </p:nvSpPr>
        <p:spPr>
          <a:xfrm>
            <a:off x="1066800" y="313765"/>
            <a:ext cx="8740588" cy="5355312"/>
          </a:xfrm>
          <a:prstGeom prst="rect">
            <a:avLst/>
          </a:prstGeom>
          <a:noFill/>
        </p:spPr>
        <p:txBody>
          <a:bodyPr wrap="square" rtlCol="0">
            <a:spAutoFit/>
          </a:bodyPr>
          <a:lstStyle/>
          <a:p>
            <a:pPr>
              <a:lnSpc>
                <a:spcPct val="150000"/>
              </a:lnSpc>
            </a:pPr>
            <a:r>
              <a:rPr lang="es-ES" sz="2400" dirty="0"/>
              <a:t>EL SERVICIO PREPARARÁ LA CARGA MASIVA DE LA JUSTIFICACIÓN ECONÓMICA</a:t>
            </a:r>
          </a:p>
          <a:p>
            <a:pPr>
              <a:lnSpc>
                <a:spcPct val="150000"/>
              </a:lnSpc>
            </a:pPr>
            <a:r>
              <a:rPr lang="es-ES" sz="2400" dirty="0"/>
              <a:t>PARA VIAJES Y DIETAS, EN LA MEMORIA JUSTIFICATIVA DEBEMOS DESCRIBIR EL GASTO Y SU DESGLOSE</a:t>
            </a:r>
          </a:p>
          <a:p>
            <a:pPr>
              <a:lnSpc>
                <a:spcPct val="150000"/>
              </a:lnSpc>
            </a:pPr>
            <a:r>
              <a:rPr lang="es-ES" sz="2400" dirty="0"/>
              <a:t>GENERAREMOS LOS FICHEROS Y PROCEDEREMOS A LA CORRECCIÓN DE POSIBLES ERRORES</a:t>
            </a:r>
          </a:p>
          <a:p>
            <a:pPr>
              <a:lnSpc>
                <a:spcPct val="150000"/>
              </a:lnSpc>
            </a:pPr>
            <a:r>
              <a:rPr lang="es-ES" sz="2400" dirty="0"/>
              <a:t>SERÍA PERTINENTE LA ELABORACIÓN DE UNA FICHA DE CONTROL</a:t>
            </a:r>
          </a:p>
          <a:p>
            <a:pPr>
              <a:lnSpc>
                <a:spcPct val="150000"/>
              </a:lnSpc>
            </a:pPr>
            <a:r>
              <a:rPr lang="es-ES" sz="2400" dirty="0"/>
              <a:t>CON RRHH COMPROBAREMOS LOS GASTOS DE PERSONAL</a:t>
            </a:r>
          </a:p>
          <a:p>
            <a:endParaRPr lang="es-ES" dirty="0"/>
          </a:p>
        </p:txBody>
      </p:sp>
    </p:spTree>
    <p:extLst>
      <p:ext uri="{BB962C8B-B14F-4D97-AF65-F5344CB8AC3E}">
        <p14:creationId xmlns:p14="http://schemas.microsoft.com/office/powerpoint/2010/main" val="182150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394C70E-7814-4FA8-85C4-2AADDE427E53}"/>
              </a:ext>
            </a:extLst>
          </p:cNvPr>
          <p:cNvSpPr txBox="1"/>
          <p:nvPr/>
        </p:nvSpPr>
        <p:spPr>
          <a:xfrm>
            <a:off x="1290918" y="1264024"/>
            <a:ext cx="8292353" cy="5304465"/>
          </a:xfrm>
          <a:prstGeom prst="rect">
            <a:avLst/>
          </a:prstGeom>
          <a:noFill/>
        </p:spPr>
        <p:txBody>
          <a:bodyPr wrap="square" rtlCol="0">
            <a:spAutoFit/>
          </a:bodyPr>
          <a:lstStyle/>
          <a:p>
            <a:pPr>
              <a:lnSpc>
                <a:spcPct val="150000"/>
              </a:lnSpc>
            </a:pPr>
            <a:r>
              <a:rPr lang="es-ES" sz="2400" dirty="0"/>
              <a:t>CONTACTAREMOS Y NOS COORDINAREMOS CON OTRAS UNIDADES IMPLICADAS PARA TENER LA INFORMACIÓN NECESARIA DISPONIBLE EN EL PLAZO ESTABLECIDO</a:t>
            </a:r>
          </a:p>
          <a:p>
            <a:pPr>
              <a:lnSpc>
                <a:spcPct val="150000"/>
              </a:lnSpc>
            </a:pPr>
            <a:r>
              <a:rPr lang="es-ES" sz="2400" dirty="0"/>
              <a:t>LOS COSTES INDIRECTOS BASADOS EN COSTES REALES IMPUTABLES</a:t>
            </a:r>
          </a:p>
          <a:p>
            <a:pPr>
              <a:lnSpc>
                <a:spcPct val="150000"/>
              </a:lnSpc>
            </a:pPr>
            <a:r>
              <a:rPr lang="es-ES" sz="2400" dirty="0"/>
              <a:t>DATOS DEL CAPÍTULO 2 Y 6 DEL PLAN GENERAL CONTABLE</a:t>
            </a:r>
          </a:p>
          <a:p>
            <a:pPr>
              <a:lnSpc>
                <a:spcPct val="150000"/>
              </a:lnSpc>
            </a:pPr>
            <a:r>
              <a:rPr lang="es-ES" sz="2400" dirty="0"/>
              <a:t>DE ACUERDO CON LO ESTABLECIDO EN LAS INSTRUCCIONES DE LA CONVOCATORIA</a:t>
            </a:r>
          </a:p>
          <a:p>
            <a:pPr>
              <a:lnSpc>
                <a:spcPct val="150000"/>
              </a:lnSpc>
            </a:pPr>
            <a:endParaRPr lang="es-ES" sz="1800" dirty="0"/>
          </a:p>
          <a:p>
            <a:pPr>
              <a:lnSpc>
                <a:spcPct val="150000"/>
              </a:lnSpc>
            </a:pPr>
            <a:endParaRPr lang="es-ES" sz="1800" dirty="0"/>
          </a:p>
        </p:txBody>
      </p:sp>
    </p:spTree>
    <p:extLst>
      <p:ext uri="{BB962C8B-B14F-4D97-AF65-F5344CB8AC3E}">
        <p14:creationId xmlns:p14="http://schemas.microsoft.com/office/powerpoint/2010/main" val="108869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02DD31F-4B33-49C4-9343-579FB14EEDE1}"/>
              </a:ext>
            </a:extLst>
          </p:cNvPr>
          <p:cNvSpPr txBox="1"/>
          <p:nvPr/>
        </p:nvSpPr>
        <p:spPr>
          <a:xfrm>
            <a:off x="914400" y="0"/>
            <a:ext cx="9502589" cy="7294305"/>
          </a:xfrm>
          <a:prstGeom prst="rect">
            <a:avLst/>
          </a:prstGeom>
          <a:noFill/>
        </p:spPr>
        <p:txBody>
          <a:bodyPr wrap="square" rtlCol="0">
            <a:spAutoFit/>
          </a:bodyPr>
          <a:lstStyle/>
          <a:p>
            <a:endParaRPr lang="es-ES" dirty="0"/>
          </a:p>
          <a:p>
            <a:pPr>
              <a:lnSpc>
                <a:spcPct val="200000"/>
              </a:lnSpc>
            </a:pPr>
            <a:r>
              <a:rPr lang="es-ES" sz="2400" dirty="0"/>
              <a:t>LOS SISTEMAS DE CONTROL</a:t>
            </a:r>
          </a:p>
          <a:p>
            <a:pPr>
              <a:lnSpc>
                <a:spcPct val="200000"/>
              </a:lnSpc>
            </a:pPr>
            <a:r>
              <a:rPr lang="es-ES" sz="2400" dirty="0"/>
              <a:t>OBLIGACIÓN DE SOMETIMIENTO ESTABLECIDA POR LA LEY GENERAL DE SUBVENCIONES</a:t>
            </a:r>
          </a:p>
          <a:p>
            <a:pPr>
              <a:lnSpc>
                <a:spcPct val="200000"/>
              </a:lnSpc>
            </a:pPr>
            <a:r>
              <a:rPr lang="es-ES" sz="2400" dirty="0"/>
              <a:t>LOS DEL ORGANISMO FINANCIADOR</a:t>
            </a:r>
          </a:p>
          <a:p>
            <a:pPr>
              <a:lnSpc>
                <a:spcPct val="200000"/>
              </a:lnSpc>
            </a:pPr>
            <a:r>
              <a:rPr lang="es-ES" sz="2400" dirty="0"/>
              <a:t>LOS DE LA INTERVENCIÓN GENERAL DE LA ADMINISTRACIÓN DEL ESTADO</a:t>
            </a:r>
          </a:p>
          <a:p>
            <a:pPr>
              <a:lnSpc>
                <a:spcPct val="200000"/>
              </a:lnSpc>
            </a:pPr>
            <a:r>
              <a:rPr lang="es-ES" sz="2400" dirty="0"/>
              <a:t>LOS DEL TRIBUNAL DE CUENTAS DE LA COMUNIDAD AUTÓNOMA</a:t>
            </a:r>
          </a:p>
          <a:p>
            <a:pPr>
              <a:lnSpc>
                <a:spcPct val="200000"/>
              </a:lnSpc>
            </a:pPr>
            <a:r>
              <a:rPr lang="es-ES" sz="2400" dirty="0"/>
              <a:t>LOS DE LA UNIÓN EUROPEA</a:t>
            </a:r>
          </a:p>
          <a:p>
            <a:pPr>
              <a:lnSpc>
                <a:spcPct val="200000"/>
              </a:lnSpc>
            </a:pPr>
            <a:r>
              <a:rPr lang="es-ES" sz="2400" dirty="0"/>
              <a:t>LOS DE AUDITORES EXTERNOS</a:t>
            </a:r>
          </a:p>
          <a:p>
            <a:endParaRPr lang="es-ES" dirty="0"/>
          </a:p>
        </p:txBody>
      </p:sp>
    </p:spTree>
    <p:extLst>
      <p:ext uri="{BB962C8B-B14F-4D97-AF65-F5344CB8AC3E}">
        <p14:creationId xmlns:p14="http://schemas.microsoft.com/office/powerpoint/2010/main" val="412516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DC478CF-409A-47D3-8332-BA5A66DA6AC1}"/>
              </a:ext>
            </a:extLst>
          </p:cNvPr>
          <p:cNvSpPr txBox="1"/>
          <p:nvPr/>
        </p:nvSpPr>
        <p:spPr>
          <a:xfrm>
            <a:off x="1165149" y="41295"/>
            <a:ext cx="10079021" cy="5539978"/>
          </a:xfrm>
          <a:prstGeom prst="rect">
            <a:avLst/>
          </a:prstGeom>
          <a:noFill/>
        </p:spPr>
        <p:txBody>
          <a:bodyPr wrap="square" rtlCol="0">
            <a:spAutoFit/>
          </a:bodyPr>
          <a:lstStyle/>
          <a:p>
            <a:pPr>
              <a:lnSpc>
                <a:spcPct val="200000"/>
              </a:lnSpc>
            </a:pPr>
            <a:r>
              <a:rPr lang="es-ES" sz="2400" dirty="0"/>
              <a:t>A QUIÉN VA DIRIGIDO EL MANUAL:</a:t>
            </a:r>
          </a:p>
          <a:p>
            <a:pPr>
              <a:lnSpc>
                <a:spcPct val="200000"/>
              </a:lnSpc>
            </a:pPr>
            <a:r>
              <a:rPr lang="es-ES" sz="2400" dirty="0"/>
              <a:t>	A LOS FUNCIONARIOS DE UNIVERSIDADES O DE CENTROS PÚBLICOS DE 	INVESTIGACIÓN</a:t>
            </a:r>
          </a:p>
          <a:p>
            <a:pPr>
              <a:lnSpc>
                <a:spcPct val="200000"/>
              </a:lnSpc>
            </a:pPr>
            <a:r>
              <a:rPr lang="es-ES" sz="2400" dirty="0"/>
              <a:t>CON EL MANUAL NO SE PRETENDE ENSEÑAR MÉTODOS DE GESTIÓN</a:t>
            </a:r>
          </a:p>
          <a:p>
            <a:pPr>
              <a:lnSpc>
                <a:spcPct val="200000"/>
              </a:lnSpc>
            </a:pPr>
            <a:r>
              <a:rPr lang="es-ES" sz="2400" dirty="0"/>
              <a:t>CADA GESTOR DEBERÁ UTILIZAR SU EXPERIENCIA Y SUS HERRAMIENTAS</a:t>
            </a:r>
          </a:p>
          <a:p>
            <a:pPr>
              <a:lnSpc>
                <a:spcPct val="200000"/>
              </a:lnSpc>
            </a:pPr>
            <a:r>
              <a:rPr lang="es-ES" sz="2400" dirty="0"/>
              <a:t>EL OBJETIVO ES TRATAR LA GESTIÓN DE UN PROYECTO FINANCIADO MEDIANTE UNA SUBVENCIÓN Y, POR TANTO, ACOGIDO A LA LEY 38/2003 </a:t>
            </a:r>
          </a:p>
          <a:p>
            <a:endParaRPr lang="es-ES" dirty="0"/>
          </a:p>
        </p:txBody>
      </p:sp>
    </p:spTree>
    <p:extLst>
      <p:ext uri="{BB962C8B-B14F-4D97-AF65-F5344CB8AC3E}">
        <p14:creationId xmlns:p14="http://schemas.microsoft.com/office/powerpoint/2010/main" val="482793442"/>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233B272-A36E-4757-84E7-EAB3BC49DDBC}"/>
              </a:ext>
            </a:extLst>
          </p:cNvPr>
          <p:cNvSpPr txBox="1"/>
          <p:nvPr/>
        </p:nvSpPr>
        <p:spPr>
          <a:xfrm>
            <a:off x="1694329" y="1371600"/>
            <a:ext cx="7602071" cy="4062651"/>
          </a:xfrm>
          <a:prstGeom prst="rect">
            <a:avLst/>
          </a:prstGeom>
          <a:noFill/>
        </p:spPr>
        <p:txBody>
          <a:bodyPr wrap="square" rtlCol="0">
            <a:spAutoFit/>
          </a:bodyPr>
          <a:lstStyle/>
          <a:p>
            <a:pPr>
              <a:lnSpc>
                <a:spcPct val="200000"/>
              </a:lnSpc>
            </a:pPr>
            <a:r>
              <a:rPr lang="es-ES" sz="2400" dirty="0"/>
              <a:t>EL CONTROL FINANCIERO</a:t>
            </a:r>
          </a:p>
          <a:p>
            <a:pPr>
              <a:lnSpc>
                <a:spcPct val="200000"/>
              </a:lnSpc>
            </a:pPr>
            <a:r>
              <a:rPr lang="es-ES" sz="2400" dirty="0"/>
              <a:t>ANALIZA EL CUMPLIMIENTO DE LOS REQUISITOS</a:t>
            </a:r>
          </a:p>
          <a:p>
            <a:pPr>
              <a:lnSpc>
                <a:spcPct val="200000"/>
              </a:lnSpc>
            </a:pPr>
            <a:r>
              <a:rPr lang="es-ES" sz="2400" dirty="0"/>
              <a:t>LA CORRECTA APLICACIÓN DE LOS FONDOS</a:t>
            </a:r>
          </a:p>
          <a:p>
            <a:pPr>
              <a:lnSpc>
                <a:spcPct val="200000"/>
              </a:lnSpc>
            </a:pPr>
            <a:r>
              <a:rPr lang="es-ES" sz="2400" dirty="0"/>
              <a:t>EL CUMPLIMIENTO DE LAS OBLIGACIONES</a:t>
            </a:r>
          </a:p>
          <a:p>
            <a:pPr>
              <a:lnSpc>
                <a:spcPct val="200000"/>
              </a:lnSpc>
            </a:pPr>
            <a:r>
              <a:rPr lang="es-ES" sz="2400" dirty="0"/>
              <a:t>LA POSIBLE OBTENCIÓN DE OTROS FONDOS</a:t>
            </a:r>
          </a:p>
          <a:p>
            <a:endParaRPr lang="es-ES" dirty="0"/>
          </a:p>
        </p:txBody>
      </p:sp>
    </p:spTree>
    <p:extLst>
      <p:ext uri="{BB962C8B-B14F-4D97-AF65-F5344CB8AC3E}">
        <p14:creationId xmlns:p14="http://schemas.microsoft.com/office/powerpoint/2010/main" val="273562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9FBC92A-E90A-488D-9B1C-6FA825CD7480}"/>
              </a:ext>
            </a:extLst>
          </p:cNvPr>
          <p:cNvSpPr txBox="1"/>
          <p:nvPr/>
        </p:nvSpPr>
        <p:spPr>
          <a:xfrm>
            <a:off x="1192306" y="878541"/>
            <a:ext cx="10058400" cy="5887637"/>
          </a:xfrm>
          <a:prstGeom prst="rect">
            <a:avLst/>
          </a:prstGeom>
          <a:noFill/>
        </p:spPr>
        <p:txBody>
          <a:bodyPr wrap="square" rtlCol="0">
            <a:spAutoFit/>
          </a:bodyPr>
          <a:lstStyle/>
          <a:p>
            <a:pPr>
              <a:lnSpc>
                <a:spcPct val="200000"/>
              </a:lnSpc>
            </a:pPr>
            <a:r>
              <a:rPr lang="es-ES" sz="2400" dirty="0"/>
              <a:t>CUANDO NOS ANUNCIAN UNA VISITA DE CONTROL, DEBEMOS:</a:t>
            </a:r>
          </a:p>
          <a:p>
            <a:pPr marL="285750" indent="-285750">
              <a:lnSpc>
                <a:spcPct val="200000"/>
              </a:lnSpc>
              <a:buFont typeface="Arial" panose="020B0604020202020204" pitchFamily="34" charset="0"/>
              <a:buChar char="•"/>
            </a:pPr>
            <a:r>
              <a:rPr lang="es-ES" sz="2400" dirty="0"/>
              <a:t>PREPARAR LA NORMATIVA QUE RIGE LA CONCESIÓN Y JUSTIFICACIÓN DE LA AYUDA</a:t>
            </a:r>
          </a:p>
          <a:p>
            <a:pPr marL="285750" indent="-285750">
              <a:lnSpc>
                <a:spcPct val="200000"/>
              </a:lnSpc>
              <a:buFont typeface="Arial" panose="020B0604020202020204" pitchFamily="34" charset="0"/>
              <a:buChar char="•"/>
            </a:pPr>
            <a:r>
              <a:rPr lang="es-ES" sz="2400" dirty="0"/>
              <a:t>LAS BASES REGULADORAS</a:t>
            </a:r>
          </a:p>
          <a:p>
            <a:pPr marL="285750" indent="-285750">
              <a:lnSpc>
                <a:spcPct val="200000"/>
              </a:lnSpc>
              <a:buFont typeface="Arial" panose="020B0604020202020204" pitchFamily="34" charset="0"/>
              <a:buChar char="•"/>
            </a:pPr>
            <a:r>
              <a:rPr lang="es-ES" sz="2400" dirty="0"/>
              <a:t>LA CONVOCATORIA</a:t>
            </a:r>
          </a:p>
          <a:p>
            <a:pPr marL="285750" indent="-285750">
              <a:lnSpc>
                <a:spcPct val="200000"/>
              </a:lnSpc>
              <a:buFont typeface="Arial" panose="020B0604020202020204" pitchFamily="34" charset="0"/>
              <a:buChar char="•"/>
            </a:pPr>
            <a:r>
              <a:rPr lang="es-ES" sz="2400" dirty="0"/>
              <a:t>LA NORMATIVA NACIONAL O AUTONÓMICA</a:t>
            </a:r>
          </a:p>
          <a:p>
            <a:pPr marL="285750" indent="-285750">
              <a:lnSpc>
                <a:spcPct val="200000"/>
              </a:lnSpc>
              <a:buFont typeface="Arial" panose="020B0604020202020204" pitchFamily="34" charset="0"/>
              <a:buChar char="•"/>
            </a:pPr>
            <a:r>
              <a:rPr lang="es-ES" sz="2400" dirty="0"/>
              <a:t>LAS NORMAS INTERNAS DE APLICACIÓN</a:t>
            </a:r>
          </a:p>
          <a:p>
            <a:pPr marL="285750" indent="-285750">
              <a:lnSpc>
                <a:spcPct val="200000"/>
              </a:lnSpc>
              <a:buFont typeface="Arial" panose="020B0604020202020204" pitchFamily="34" charset="0"/>
              <a:buChar char="•"/>
            </a:pPr>
            <a:r>
              <a:rPr lang="es-ES" sz="2400" dirty="0"/>
              <a:t>LAS TARIFAS DE LOS SERVICIOS INTERNOS, APROBADAS Y PUBLICADAS</a:t>
            </a:r>
          </a:p>
        </p:txBody>
      </p:sp>
    </p:spTree>
    <p:extLst>
      <p:ext uri="{BB962C8B-B14F-4D97-AF65-F5344CB8AC3E}">
        <p14:creationId xmlns:p14="http://schemas.microsoft.com/office/powerpoint/2010/main" val="411042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7DC5B83-1088-4E69-9D9E-2380B47BADBE}"/>
              </a:ext>
            </a:extLst>
          </p:cNvPr>
          <p:cNvSpPr txBox="1"/>
          <p:nvPr/>
        </p:nvSpPr>
        <p:spPr>
          <a:xfrm>
            <a:off x="1048871" y="1013012"/>
            <a:ext cx="8955741" cy="5887637"/>
          </a:xfrm>
          <a:prstGeom prst="rect">
            <a:avLst/>
          </a:prstGeom>
          <a:noFill/>
        </p:spPr>
        <p:txBody>
          <a:bodyPr wrap="square" rtlCol="0">
            <a:spAutoFit/>
          </a:bodyPr>
          <a:lstStyle/>
          <a:p>
            <a:pPr>
              <a:lnSpc>
                <a:spcPct val="200000"/>
              </a:lnSpc>
            </a:pPr>
            <a:r>
              <a:rPr lang="es-ES" sz="2400" dirty="0"/>
              <a:t>DOCUMENTOS QUE DEBEMOS PREPARAR PARA FACILITARLA A LOS AUDITORES:</a:t>
            </a:r>
          </a:p>
          <a:p>
            <a:pPr marL="285750" indent="-285750">
              <a:lnSpc>
                <a:spcPct val="200000"/>
              </a:lnSpc>
              <a:buFont typeface="Arial" panose="020B0604020202020204" pitchFamily="34" charset="0"/>
              <a:buChar char="•"/>
            </a:pPr>
            <a:r>
              <a:rPr lang="es-ES" sz="2400" dirty="0"/>
              <a:t>CERTIFICADO DE LA PRORRATA DE IVA</a:t>
            </a:r>
          </a:p>
          <a:p>
            <a:pPr marL="285750" indent="-285750">
              <a:lnSpc>
                <a:spcPct val="200000"/>
              </a:lnSpc>
              <a:buFont typeface="Arial" panose="020B0604020202020204" pitchFamily="34" charset="0"/>
              <a:buChar char="•"/>
            </a:pPr>
            <a:r>
              <a:rPr lang="es-ES" sz="2400" dirty="0"/>
              <a:t>PUBLICACIONES O RESULTADOS OBTENIDOS CON LA AYUDA</a:t>
            </a:r>
          </a:p>
          <a:p>
            <a:pPr marL="285750" indent="-285750">
              <a:lnSpc>
                <a:spcPct val="200000"/>
              </a:lnSpc>
              <a:buFont typeface="Arial" panose="020B0604020202020204" pitchFamily="34" charset="0"/>
              <a:buChar char="•"/>
            </a:pPr>
            <a:r>
              <a:rPr lang="es-ES" sz="2400" dirty="0"/>
              <a:t>EVALUACIÓN ANUAL O FINAL QUE HIZO EL ORGANISMO CONVOCANTE</a:t>
            </a:r>
          </a:p>
          <a:p>
            <a:pPr marL="285750" indent="-285750">
              <a:lnSpc>
                <a:spcPct val="200000"/>
              </a:lnSpc>
              <a:buFont typeface="Arial" panose="020B0604020202020204" pitchFamily="34" charset="0"/>
              <a:buChar char="•"/>
            </a:pPr>
            <a:r>
              <a:rPr lang="es-ES" sz="2400" dirty="0"/>
              <a:t>REGISTRO DE HORAS DE DEDICACIÓN</a:t>
            </a:r>
          </a:p>
          <a:p>
            <a:pPr marL="285750" indent="-285750">
              <a:lnSpc>
                <a:spcPct val="200000"/>
              </a:lnSpc>
              <a:buFont typeface="Arial" panose="020B0604020202020204" pitchFamily="34" charset="0"/>
              <a:buChar char="•"/>
            </a:pPr>
            <a:r>
              <a:rPr lang="es-ES" sz="2400" dirty="0"/>
              <a:t>CONCESIÓN DE OTRAS AYUDAS CON IDÉNTICOS OBJETIVOS</a:t>
            </a:r>
          </a:p>
        </p:txBody>
      </p:sp>
    </p:spTree>
    <p:extLst>
      <p:ext uri="{BB962C8B-B14F-4D97-AF65-F5344CB8AC3E}">
        <p14:creationId xmlns:p14="http://schemas.microsoft.com/office/powerpoint/2010/main" val="208089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C5BE9BE-AADE-4922-A235-1154DC7C4D15}"/>
              </a:ext>
            </a:extLst>
          </p:cNvPr>
          <p:cNvSpPr txBox="1"/>
          <p:nvPr/>
        </p:nvSpPr>
        <p:spPr>
          <a:xfrm>
            <a:off x="1344706" y="941294"/>
            <a:ext cx="8104094" cy="5148974"/>
          </a:xfrm>
          <a:prstGeom prst="rect">
            <a:avLst/>
          </a:prstGeom>
          <a:noFill/>
        </p:spPr>
        <p:txBody>
          <a:bodyPr wrap="square" rtlCol="0">
            <a:spAutoFit/>
          </a:bodyPr>
          <a:lstStyle/>
          <a:p>
            <a:pPr>
              <a:lnSpc>
                <a:spcPct val="200000"/>
              </a:lnSpc>
            </a:pPr>
            <a:r>
              <a:rPr lang="es-ES" sz="2400" dirty="0"/>
              <a:t>INFORMAREMOS AL IP DE LAS FECHAS EN QUE SE REALIZARÁ LA VISITA</a:t>
            </a:r>
          </a:p>
          <a:p>
            <a:pPr>
              <a:lnSpc>
                <a:spcPct val="200000"/>
              </a:lnSpc>
            </a:pPr>
            <a:r>
              <a:rPr lang="es-ES" sz="2400" dirty="0"/>
              <a:t>LE SOLICITAREMOS LAS PUBLICACIONES REALIZADAS</a:t>
            </a:r>
          </a:p>
          <a:p>
            <a:pPr>
              <a:lnSpc>
                <a:spcPct val="200000"/>
              </a:lnSpc>
            </a:pPr>
            <a:r>
              <a:rPr lang="es-ES" sz="2400" dirty="0"/>
              <a:t>LE RECORDAREMOS LA IMPORTANCIA DE LA PUBLICIDAD</a:t>
            </a:r>
          </a:p>
          <a:p>
            <a:pPr>
              <a:lnSpc>
                <a:spcPct val="200000"/>
              </a:lnSpc>
            </a:pPr>
            <a:r>
              <a:rPr lang="es-ES" sz="2400" dirty="0"/>
              <a:t>PREPARAREMOS FOTOGRAFÍAS DEL EQUIPAMIENTO, CON LA PUBLICIDAD DE LOS ORGANISMOS FINANCIADORES</a:t>
            </a:r>
          </a:p>
          <a:p>
            <a:pPr>
              <a:lnSpc>
                <a:spcPct val="200000"/>
              </a:lnSpc>
            </a:pPr>
            <a:r>
              <a:rPr lang="es-ES" sz="2400" dirty="0"/>
              <a:t>LOS EXPEDIENTES DE CONTRATACIÓN COMPLETOS</a:t>
            </a:r>
          </a:p>
        </p:txBody>
      </p:sp>
    </p:spTree>
    <p:extLst>
      <p:ext uri="{BB962C8B-B14F-4D97-AF65-F5344CB8AC3E}">
        <p14:creationId xmlns:p14="http://schemas.microsoft.com/office/powerpoint/2010/main" val="22109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3A9ED65-2883-43E2-89C7-6C5EDB398C9D}"/>
              </a:ext>
            </a:extLst>
          </p:cNvPr>
          <p:cNvSpPr txBox="1"/>
          <p:nvPr/>
        </p:nvSpPr>
        <p:spPr>
          <a:xfrm>
            <a:off x="1156448" y="627530"/>
            <a:ext cx="7871012" cy="6093826"/>
          </a:xfrm>
          <a:prstGeom prst="rect">
            <a:avLst/>
          </a:prstGeom>
          <a:noFill/>
        </p:spPr>
        <p:txBody>
          <a:bodyPr wrap="square" rtlCol="0">
            <a:spAutoFit/>
          </a:bodyPr>
          <a:lstStyle/>
          <a:p>
            <a:pPr>
              <a:lnSpc>
                <a:spcPct val="200000"/>
              </a:lnSpc>
            </a:pPr>
            <a:r>
              <a:rPr lang="es-ES" sz="2400" dirty="0"/>
              <a:t>PARA LA VISITA AL CENTRO GESTOR SE HABILITARÁ UNA SALA CON LA DOCUMENTACIÓN ORDENADA, SE ESTABLECERÁ UNA PERSONA DE CONTACTO Y SE FACILITARÁ UN NÚMERO DE TELÉFONO PARA POSIBLES CONSULTAS</a:t>
            </a:r>
          </a:p>
          <a:p>
            <a:pPr>
              <a:lnSpc>
                <a:spcPct val="200000"/>
              </a:lnSpc>
            </a:pPr>
            <a:endParaRPr lang="es-ES" sz="2400" dirty="0"/>
          </a:p>
          <a:p>
            <a:pPr>
              <a:lnSpc>
                <a:spcPct val="200000"/>
              </a:lnSpc>
            </a:pPr>
            <a:r>
              <a:rPr lang="es-ES" sz="2400" dirty="0"/>
              <a:t>PARA LA VISITA AL LABORATORIO SE INFORMARÁ AL IP Y SE LE RECORDARÁ LA NORMATIVA SOBRE PUBLICIDAD</a:t>
            </a:r>
          </a:p>
        </p:txBody>
      </p:sp>
    </p:spTree>
    <p:extLst>
      <p:ext uri="{BB962C8B-B14F-4D97-AF65-F5344CB8AC3E}">
        <p14:creationId xmlns:p14="http://schemas.microsoft.com/office/powerpoint/2010/main" val="704364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E2105C2-9417-48F9-9FF8-B805B716EC56}"/>
              </a:ext>
            </a:extLst>
          </p:cNvPr>
          <p:cNvSpPr txBox="1"/>
          <p:nvPr/>
        </p:nvSpPr>
        <p:spPr>
          <a:xfrm>
            <a:off x="1174376" y="708212"/>
            <a:ext cx="7575177" cy="4154984"/>
          </a:xfrm>
          <a:prstGeom prst="rect">
            <a:avLst/>
          </a:prstGeom>
          <a:noFill/>
        </p:spPr>
        <p:txBody>
          <a:bodyPr wrap="square" rtlCol="0">
            <a:spAutoFit/>
          </a:bodyPr>
          <a:lstStyle/>
          <a:p>
            <a:r>
              <a:rPr lang="es-ES" sz="2400" dirty="0"/>
              <a:t>REFERENCIAS A LA LEY GENERAL DE SUBVENCIONES</a:t>
            </a:r>
          </a:p>
          <a:p>
            <a:endParaRPr lang="es-ES" sz="2400" dirty="0"/>
          </a:p>
          <a:p>
            <a:r>
              <a:rPr lang="es-ES" sz="2400" dirty="0"/>
              <a:t>EL RÉGIMEN JURÍDICO APLICABLE</a:t>
            </a:r>
          </a:p>
          <a:p>
            <a:endParaRPr lang="es-ES" sz="2400" dirty="0"/>
          </a:p>
          <a:p>
            <a:r>
              <a:rPr lang="es-ES" sz="2400" dirty="0"/>
              <a:t>BUENAS PRÁCTICAS DE CARÁCTER GENERAL</a:t>
            </a:r>
          </a:p>
          <a:p>
            <a:endParaRPr lang="es-ES" sz="2400" dirty="0"/>
          </a:p>
          <a:p>
            <a:endParaRPr lang="es-ES" sz="2400" dirty="0"/>
          </a:p>
          <a:p>
            <a:endParaRPr lang="es-ES" sz="2400"/>
          </a:p>
          <a:p>
            <a:endParaRPr lang="es-ES" sz="2400" dirty="0"/>
          </a:p>
          <a:p>
            <a:endParaRPr lang="es-ES" sz="2400" dirty="0"/>
          </a:p>
          <a:p>
            <a:pPr algn="ctr"/>
            <a:r>
              <a:rPr lang="es-ES" sz="2400" dirty="0"/>
              <a:t>MUCHAS GRACIAS</a:t>
            </a:r>
          </a:p>
        </p:txBody>
      </p:sp>
    </p:spTree>
    <p:extLst>
      <p:ext uri="{BB962C8B-B14F-4D97-AF65-F5344CB8AC3E}">
        <p14:creationId xmlns:p14="http://schemas.microsoft.com/office/powerpoint/2010/main" val="312292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FE51F94-1CB7-4A79-A494-06856B6B029D}"/>
              </a:ext>
            </a:extLst>
          </p:cNvPr>
          <p:cNvSpPr txBox="1"/>
          <p:nvPr/>
        </p:nvSpPr>
        <p:spPr>
          <a:xfrm>
            <a:off x="744071" y="358588"/>
            <a:ext cx="9497209" cy="5887637"/>
          </a:xfrm>
          <a:prstGeom prst="rect">
            <a:avLst/>
          </a:prstGeom>
          <a:noFill/>
        </p:spPr>
        <p:txBody>
          <a:bodyPr wrap="square" rtlCol="0">
            <a:spAutoFit/>
          </a:bodyPr>
          <a:lstStyle/>
          <a:p>
            <a:pPr>
              <a:lnSpc>
                <a:spcPct val="200000"/>
              </a:lnSpc>
            </a:pPr>
            <a:r>
              <a:rPr lang="es-ES" sz="2400" dirty="0"/>
              <a:t>QUÉ ENTENDEMOS POR BUENA PRÁCTICA:</a:t>
            </a:r>
          </a:p>
          <a:p>
            <a:pPr>
              <a:lnSpc>
                <a:spcPct val="200000"/>
              </a:lnSpc>
            </a:pPr>
            <a:r>
              <a:rPr lang="es-ES" sz="2400" dirty="0"/>
              <a:t>AQUELLAS ACCIONES PROFESIONALES QUE RESULTEN LAS MEJORES</a:t>
            </a:r>
          </a:p>
          <a:p>
            <a:pPr>
              <a:lnSpc>
                <a:spcPct val="200000"/>
              </a:lnSpc>
            </a:pPr>
            <a:r>
              <a:rPr lang="es-ES" sz="2400" dirty="0"/>
              <a:t>TANTO SI SON ACCIONES SENCILLAS, COMO SI LO SON UN CONJUNTO DE ACCIONES DE MAYOR COMPLEJIDAD</a:t>
            </a:r>
          </a:p>
          <a:p>
            <a:pPr>
              <a:lnSpc>
                <a:spcPct val="200000"/>
              </a:lnSpc>
            </a:pPr>
            <a:endParaRPr lang="es-ES" sz="2400" dirty="0"/>
          </a:p>
          <a:p>
            <a:pPr>
              <a:lnSpc>
                <a:spcPct val="200000"/>
              </a:lnSpc>
            </a:pPr>
            <a:r>
              <a:rPr lang="es-ES" sz="2400" dirty="0"/>
              <a:t>EL OBJETIVO DEL MANUAL ES RECOPILAR EXPERIENCIAS CON RESULTADOS POSITIVOS, Y QUE PUEDAN SER TRANSFERIDAS A OTRAS UNIVERSIDADES CON EL FIN DE MEJORAR LOS SERVICIOS OFRECIDOS</a:t>
            </a:r>
          </a:p>
        </p:txBody>
      </p:sp>
    </p:spTree>
    <p:extLst>
      <p:ext uri="{BB962C8B-B14F-4D97-AF65-F5344CB8AC3E}">
        <p14:creationId xmlns:p14="http://schemas.microsoft.com/office/powerpoint/2010/main" val="112799615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F463567-37E4-4B4E-AEC6-D7A7720D3A80}"/>
              </a:ext>
            </a:extLst>
          </p:cNvPr>
          <p:cNvSpPr txBox="1"/>
          <p:nvPr/>
        </p:nvSpPr>
        <p:spPr>
          <a:xfrm>
            <a:off x="417443" y="1913283"/>
            <a:ext cx="9506779" cy="1461052"/>
          </a:xfrm>
          <a:prstGeom prst="rect">
            <a:avLst/>
          </a:prstGeom>
          <a:noFill/>
        </p:spPr>
        <p:txBody>
          <a:bodyPr wrap="square" rtlCol="0">
            <a:spAutoFit/>
          </a:bodyPr>
          <a:lstStyle/>
          <a:p>
            <a:endParaRPr lang="es-ES" dirty="0"/>
          </a:p>
        </p:txBody>
      </p:sp>
      <p:sp>
        <p:nvSpPr>
          <p:cNvPr id="3" name="CuadroTexto 2">
            <a:extLst>
              <a:ext uri="{FF2B5EF4-FFF2-40B4-BE49-F238E27FC236}">
                <a16:creationId xmlns:a16="http://schemas.microsoft.com/office/drawing/2014/main" id="{1285D5F8-D29E-4F50-A3E8-AD2733B45C4E}"/>
              </a:ext>
            </a:extLst>
          </p:cNvPr>
          <p:cNvSpPr txBox="1"/>
          <p:nvPr/>
        </p:nvSpPr>
        <p:spPr>
          <a:xfrm>
            <a:off x="808212" y="1822901"/>
            <a:ext cx="9232490" cy="3671646"/>
          </a:xfrm>
          <a:prstGeom prst="rect">
            <a:avLst/>
          </a:prstGeom>
          <a:noFill/>
        </p:spPr>
        <p:txBody>
          <a:bodyPr wrap="square" rtlCol="0">
            <a:spAutoFit/>
          </a:bodyPr>
          <a:lstStyle/>
          <a:p>
            <a:pPr>
              <a:lnSpc>
                <a:spcPct val="200000"/>
              </a:lnSpc>
            </a:pPr>
            <a:r>
              <a:rPr lang="es-ES" sz="2400" dirty="0"/>
              <a:t>LA IMPORTANCIA DE LA NORMATIVA REGULADORA:</a:t>
            </a:r>
          </a:p>
          <a:p>
            <a:pPr>
              <a:lnSpc>
                <a:spcPct val="200000"/>
              </a:lnSpc>
            </a:pPr>
            <a:r>
              <a:rPr lang="es-ES" sz="2400" dirty="0"/>
              <a:t>LAS BASES REGULADORAS DE LA CONVOCATORIA</a:t>
            </a:r>
          </a:p>
          <a:p>
            <a:pPr>
              <a:lnSpc>
                <a:spcPct val="200000"/>
              </a:lnSpc>
            </a:pPr>
            <a:r>
              <a:rPr lang="es-ES" sz="2400" dirty="0"/>
              <a:t>LA CONVOCATORIA DE AYUDAS</a:t>
            </a:r>
          </a:p>
          <a:p>
            <a:pPr>
              <a:lnSpc>
                <a:spcPct val="200000"/>
              </a:lnSpc>
            </a:pPr>
            <a:r>
              <a:rPr lang="es-ES" sz="2400" dirty="0"/>
              <a:t>¿LLEVA COFINANCIACIÓN FEDER? SI ES ASÍ, LE SERÁ DE APLICACIÓN LA NORMATIVA COMUNITARIA</a:t>
            </a:r>
          </a:p>
        </p:txBody>
      </p:sp>
    </p:spTree>
    <p:extLst>
      <p:ext uri="{BB962C8B-B14F-4D97-AF65-F5344CB8AC3E}">
        <p14:creationId xmlns:p14="http://schemas.microsoft.com/office/powerpoint/2010/main" val="509304002"/>
      </p:ext>
    </p:extLst>
  </p:cSld>
  <p:clrMapOvr>
    <a:masterClrMapping/>
  </p:clrMapOvr>
  <p:transition spd="slow">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385A6DA-0F55-44D1-B44C-A6CB705C6B66}"/>
              </a:ext>
            </a:extLst>
          </p:cNvPr>
          <p:cNvSpPr txBox="1"/>
          <p:nvPr/>
        </p:nvSpPr>
        <p:spPr>
          <a:xfrm>
            <a:off x="2111969" y="896702"/>
            <a:ext cx="8241399" cy="5564472"/>
          </a:xfrm>
          <a:prstGeom prst="rect">
            <a:avLst/>
          </a:prstGeom>
          <a:noFill/>
        </p:spPr>
        <p:txBody>
          <a:bodyPr wrap="square" rtlCol="0">
            <a:spAutoFit/>
          </a:bodyPr>
          <a:lstStyle/>
          <a:p>
            <a:pPr>
              <a:lnSpc>
                <a:spcPct val="150000"/>
              </a:lnSpc>
            </a:pPr>
            <a:r>
              <a:rPr lang="es-ES" sz="2400" dirty="0"/>
              <a:t>ESTRUCTURA DEL MANUAL:</a:t>
            </a:r>
          </a:p>
          <a:p>
            <a:pPr marL="342900" indent="-342900">
              <a:lnSpc>
                <a:spcPct val="150000"/>
              </a:lnSpc>
              <a:buFont typeface="+mj-lt"/>
              <a:buAutoNum type="arabicPeriod"/>
            </a:pPr>
            <a:r>
              <a:rPr lang="es-ES" sz="2400" dirty="0"/>
              <a:t>CONVOCATORIAS</a:t>
            </a:r>
          </a:p>
          <a:p>
            <a:pPr marL="342900" indent="-342900">
              <a:lnSpc>
                <a:spcPct val="150000"/>
              </a:lnSpc>
              <a:buFont typeface="+mj-lt"/>
              <a:buAutoNum type="arabicPeriod"/>
            </a:pPr>
            <a:r>
              <a:rPr lang="es-ES" sz="2400" dirty="0"/>
              <a:t>SOLICITUDES</a:t>
            </a:r>
          </a:p>
          <a:p>
            <a:pPr marL="342900" indent="-342900">
              <a:lnSpc>
                <a:spcPct val="150000"/>
              </a:lnSpc>
              <a:buFont typeface="+mj-lt"/>
              <a:buAutoNum type="arabicPeriod"/>
            </a:pPr>
            <a:r>
              <a:rPr lang="es-ES" sz="2400" dirty="0"/>
              <a:t>CONCESIÓN</a:t>
            </a:r>
          </a:p>
          <a:p>
            <a:pPr marL="342900" indent="-342900">
              <a:lnSpc>
                <a:spcPct val="150000"/>
              </a:lnSpc>
              <a:buFont typeface="+mj-lt"/>
              <a:buAutoNum type="arabicPeriod"/>
            </a:pPr>
            <a:r>
              <a:rPr lang="es-ES" sz="2400" dirty="0"/>
              <a:t>GESTIÓN DEL PROYECTO</a:t>
            </a:r>
          </a:p>
          <a:p>
            <a:pPr marL="342900" indent="-342900">
              <a:lnSpc>
                <a:spcPct val="150000"/>
              </a:lnSpc>
              <a:buFont typeface="+mj-lt"/>
              <a:buAutoNum type="arabicPeriod"/>
            </a:pPr>
            <a:r>
              <a:rPr lang="es-ES" sz="2400" dirty="0"/>
              <a:t>JUSTIFICACIÓN</a:t>
            </a:r>
          </a:p>
          <a:p>
            <a:pPr marL="342900" indent="-342900">
              <a:lnSpc>
                <a:spcPct val="150000"/>
              </a:lnSpc>
              <a:buFont typeface="+mj-lt"/>
              <a:buAutoNum type="arabicPeriod"/>
            </a:pPr>
            <a:r>
              <a:rPr lang="es-ES" sz="2400" dirty="0"/>
              <a:t>SISTEMAS DE CONTROL</a:t>
            </a:r>
          </a:p>
          <a:p>
            <a:pPr marL="342900" indent="-342900">
              <a:lnSpc>
                <a:spcPct val="150000"/>
              </a:lnSpc>
              <a:buFont typeface="+mj-lt"/>
              <a:buAutoNum type="arabicPeriod"/>
            </a:pPr>
            <a:r>
              <a:rPr lang="es-ES" sz="2400" dirty="0"/>
              <a:t>LEY GENERAL DE SUBVENCIONES</a:t>
            </a:r>
          </a:p>
          <a:p>
            <a:pPr marL="342900" indent="-342900">
              <a:lnSpc>
                <a:spcPct val="150000"/>
              </a:lnSpc>
              <a:buFont typeface="+mj-lt"/>
              <a:buAutoNum type="arabicPeriod"/>
            </a:pPr>
            <a:r>
              <a:rPr lang="es-ES" sz="2400" dirty="0"/>
              <a:t>RÉGIMEN JURÍDICO</a:t>
            </a:r>
          </a:p>
          <a:p>
            <a:pPr marL="342900" indent="-342900">
              <a:lnSpc>
                <a:spcPct val="150000"/>
              </a:lnSpc>
              <a:buFont typeface="+mj-lt"/>
              <a:buAutoNum type="arabicPeriod"/>
            </a:pPr>
            <a:r>
              <a:rPr lang="es-ES" sz="2400" dirty="0"/>
              <a:t>BUENAS PRÁCTICAS DE CARÁCTER GENERAL</a:t>
            </a:r>
          </a:p>
        </p:txBody>
      </p:sp>
    </p:spTree>
    <p:extLst>
      <p:ext uri="{BB962C8B-B14F-4D97-AF65-F5344CB8AC3E}">
        <p14:creationId xmlns:p14="http://schemas.microsoft.com/office/powerpoint/2010/main" val="157652798"/>
      </p:ext>
    </p:extLst>
  </p:cSld>
  <p:clrMapOvr>
    <a:masterClrMapping/>
  </p:clrMapOvr>
  <p:transition spd="slow">
    <p:push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3C656F1-B850-41DC-9A85-CCCA525040E1}"/>
              </a:ext>
            </a:extLst>
          </p:cNvPr>
          <p:cNvSpPr txBox="1"/>
          <p:nvPr/>
        </p:nvSpPr>
        <p:spPr>
          <a:xfrm>
            <a:off x="1179871" y="-70792"/>
            <a:ext cx="9492062" cy="6672468"/>
          </a:xfrm>
          <a:prstGeom prst="rect">
            <a:avLst/>
          </a:prstGeom>
          <a:noFill/>
        </p:spPr>
        <p:txBody>
          <a:bodyPr wrap="square" rtlCol="0">
            <a:spAutoFit/>
          </a:bodyPr>
          <a:lstStyle/>
          <a:p>
            <a:pPr>
              <a:lnSpc>
                <a:spcPct val="150000"/>
              </a:lnSpc>
            </a:pPr>
            <a:r>
              <a:rPr lang="es-ES" sz="2400" dirty="0"/>
              <a:t>LA IRRUPCIÓN DE LA DIGITALIZACIÓN: LAS LEYES 39 Y 40 DE 2015</a:t>
            </a:r>
          </a:p>
          <a:p>
            <a:pPr>
              <a:lnSpc>
                <a:spcPct val="150000"/>
              </a:lnSpc>
            </a:pPr>
            <a:r>
              <a:rPr lang="es-ES" sz="2400" dirty="0"/>
              <a:t>PARA LAS ADMINISTRACIONES PÚBLICAS SE ESTABLECE LA OBLIGATORIDAD DE LA TRAMITACIÓN ELECTRÓNICA DE SUS EXPEDIENTES</a:t>
            </a:r>
          </a:p>
          <a:p>
            <a:pPr>
              <a:lnSpc>
                <a:spcPct val="150000"/>
              </a:lnSpc>
            </a:pPr>
            <a:r>
              <a:rPr lang="es-ES" sz="2400" dirty="0"/>
              <a:t>ELLO IMPLICA QUE LAS ADMINISTRACIONES CONVOCANTES, CADA VEZ MÁS, TENGAN SUS PROPIAS SEDES ELECTRÓNICAS</a:t>
            </a:r>
          </a:p>
          <a:p>
            <a:pPr>
              <a:lnSpc>
                <a:spcPct val="150000"/>
              </a:lnSpc>
            </a:pPr>
            <a:r>
              <a:rPr lang="es-ES" sz="2400" dirty="0"/>
              <a:t>LAS UNIVERSIDADES, PARA PARTICIPAR, DEBERÁN DARSE DE ALTA CON:</a:t>
            </a:r>
          </a:p>
          <a:p>
            <a:pPr marL="285750" indent="-285750">
              <a:lnSpc>
                <a:spcPct val="150000"/>
              </a:lnSpc>
              <a:buFont typeface="Arial" panose="020B0604020202020204" pitchFamily="34" charset="0"/>
              <a:buChar char="•"/>
            </a:pPr>
            <a:r>
              <a:rPr lang="es-ES" sz="2400" dirty="0"/>
              <a:t>SU REPRESENANTE LEGAL</a:t>
            </a:r>
          </a:p>
          <a:p>
            <a:pPr marL="285750" indent="-285750">
              <a:lnSpc>
                <a:spcPct val="150000"/>
              </a:lnSpc>
              <a:buFont typeface="Arial" panose="020B0604020202020204" pitchFamily="34" charset="0"/>
              <a:buChar char="•"/>
            </a:pPr>
            <a:r>
              <a:rPr lang="es-ES" sz="2400" dirty="0"/>
              <a:t>SUS DELEGADOS</a:t>
            </a:r>
          </a:p>
          <a:p>
            <a:pPr marL="285750" indent="-285750">
              <a:lnSpc>
                <a:spcPct val="150000"/>
              </a:lnSpc>
              <a:buFont typeface="Arial" panose="020B0604020202020204" pitchFamily="34" charset="0"/>
              <a:buChar char="•"/>
            </a:pPr>
            <a:r>
              <a:rPr lang="es-ES" sz="2400" dirty="0"/>
              <a:t>SUS GESTORES</a:t>
            </a:r>
          </a:p>
          <a:p>
            <a:pPr marL="285750" indent="-285750">
              <a:lnSpc>
                <a:spcPct val="150000"/>
              </a:lnSpc>
              <a:buFont typeface="Arial" panose="020B0604020202020204" pitchFamily="34" charset="0"/>
              <a:buChar char="•"/>
            </a:pPr>
            <a:r>
              <a:rPr lang="es-ES" sz="2400" dirty="0"/>
              <a:t>LOS INVESTIGADORES QUE QUIERAN SOLICITAR</a:t>
            </a:r>
          </a:p>
        </p:txBody>
      </p:sp>
    </p:spTree>
    <p:extLst>
      <p:ext uri="{BB962C8B-B14F-4D97-AF65-F5344CB8AC3E}">
        <p14:creationId xmlns:p14="http://schemas.microsoft.com/office/powerpoint/2010/main" val="138598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1BB5936-AC7B-4B59-9AF4-9E548B96046B}"/>
              </a:ext>
            </a:extLst>
          </p:cNvPr>
          <p:cNvSpPr txBox="1"/>
          <p:nvPr/>
        </p:nvSpPr>
        <p:spPr>
          <a:xfrm>
            <a:off x="737419" y="418854"/>
            <a:ext cx="10051517" cy="6118470"/>
          </a:xfrm>
          <a:prstGeom prst="rect">
            <a:avLst/>
          </a:prstGeom>
          <a:noFill/>
        </p:spPr>
        <p:txBody>
          <a:bodyPr wrap="square" rtlCol="0">
            <a:spAutoFit/>
          </a:bodyPr>
          <a:lstStyle/>
          <a:p>
            <a:pPr>
              <a:lnSpc>
                <a:spcPct val="150000"/>
              </a:lnSpc>
            </a:pPr>
            <a:r>
              <a:rPr lang="es-ES" sz="2400" dirty="0"/>
              <a:t>PARA ACCEDER A LAS PLATAFORMAS:</a:t>
            </a:r>
          </a:p>
          <a:p>
            <a:pPr marL="342900" indent="-342900">
              <a:lnSpc>
                <a:spcPct val="150000"/>
              </a:lnSpc>
              <a:buFont typeface="Arial" panose="020B0604020202020204" pitchFamily="34" charset="0"/>
              <a:buChar char="•"/>
            </a:pPr>
            <a:r>
              <a:rPr lang="es-ES" sz="2400" dirty="0"/>
              <a:t>SERÁN NECESARIAS UNAS CLAVES</a:t>
            </a:r>
          </a:p>
          <a:p>
            <a:pPr marL="342900" indent="-342900">
              <a:lnSpc>
                <a:spcPct val="150000"/>
              </a:lnSpc>
              <a:buFont typeface="Arial" panose="020B0604020202020204" pitchFamily="34" charset="0"/>
              <a:buChar char="•"/>
            </a:pPr>
            <a:r>
              <a:rPr lang="es-ES" sz="2400" dirty="0"/>
              <a:t>UNA FIRMA ELECTRÓNICA EN VIGOR, QUE ES:</a:t>
            </a:r>
          </a:p>
          <a:p>
            <a:pPr>
              <a:lnSpc>
                <a:spcPct val="150000"/>
              </a:lnSpc>
            </a:pPr>
            <a:r>
              <a:rPr lang="es-ES" sz="2400" dirty="0"/>
              <a:t>	UN CONJUNTO DE DATOS ELECTRÓNICOS QUE:</a:t>
            </a:r>
          </a:p>
          <a:p>
            <a:pPr marL="1200150" lvl="2" indent="-285750">
              <a:lnSpc>
                <a:spcPct val="150000"/>
              </a:lnSpc>
              <a:buFont typeface="Arial" panose="020B0604020202020204" pitchFamily="34" charset="0"/>
              <a:buChar char="•"/>
            </a:pPr>
            <a:r>
              <a:rPr lang="es-ES" sz="2400" dirty="0"/>
              <a:t>IDENTIFICAN AL FIRMANTE DE FORMA INEQUÍVOCA</a:t>
            </a:r>
          </a:p>
          <a:p>
            <a:pPr marL="1200150" lvl="2" indent="-285750">
              <a:lnSpc>
                <a:spcPct val="150000"/>
              </a:lnSpc>
              <a:buFont typeface="Arial" panose="020B0604020202020204" pitchFamily="34" charset="0"/>
              <a:buChar char="•"/>
            </a:pPr>
            <a:r>
              <a:rPr lang="es-ES" sz="2400" dirty="0"/>
              <a:t>ASEGURAN LA INTEGRIDAD DEL DOCUMENTO FIRMADO, QUE ES IDÉNTICO AL ORIGINAL Y NO HA SUFRIDO ALTERACIÓN O MANIPULACIÓN</a:t>
            </a:r>
          </a:p>
          <a:p>
            <a:pPr marL="1200150" lvl="2" indent="-285750">
              <a:lnSpc>
                <a:spcPct val="150000"/>
              </a:lnSpc>
              <a:buFont typeface="Arial" panose="020B0604020202020204" pitchFamily="34" charset="0"/>
              <a:buChar char="•"/>
            </a:pPr>
            <a:r>
              <a:rPr lang="es-ES" sz="2400" dirty="0"/>
              <a:t>EL DOCUMENTO NO PODRÁ SUFRIR REPUDIO POR PARTE DEL FIRMANTE</a:t>
            </a:r>
          </a:p>
          <a:p>
            <a:pPr>
              <a:lnSpc>
                <a:spcPct val="150000"/>
              </a:lnSpc>
            </a:pPr>
            <a:r>
              <a:rPr lang="es-ES" sz="2400" dirty="0"/>
              <a:t>TODO ESTO REGULADO POR LA LEY 59/2003 DE FIRMA ELECTRÓNICA</a:t>
            </a:r>
          </a:p>
        </p:txBody>
      </p:sp>
    </p:spTree>
    <p:extLst>
      <p:ext uri="{BB962C8B-B14F-4D97-AF65-F5344CB8AC3E}">
        <p14:creationId xmlns:p14="http://schemas.microsoft.com/office/powerpoint/2010/main" val="181668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1099</TotalTime>
  <Words>2234</Words>
  <Application>Microsoft Office PowerPoint</Application>
  <PresentationFormat>Panorámica</PresentationFormat>
  <Paragraphs>283</Paragraphs>
  <Slides>45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45</vt:i4>
      </vt:variant>
    </vt:vector>
  </HeadingPairs>
  <TitlesOfParts>
    <vt:vector size="49" baseType="lpstr">
      <vt:lpstr>Arial</vt:lpstr>
      <vt:lpstr>Trebuchet MS</vt:lpstr>
      <vt:lpstr>Wingdings 3</vt:lpstr>
      <vt:lpstr>Faceta</vt:lpstr>
      <vt:lpstr>ACTUALIZACIÓN DEL MANUAL DE BUENAS PRÁCTICA EN GESTIÓN DE PROYECTOS DE I+D+i</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ACTUALIZACIÓN DEL MANUAL DE BIENAS PRÁCTICA EN GESTIÓN DE PROYECTOS DE I+D+i</dc:title>
  <dc:creator>Santiaga Gutiérrez Casanova</dc:creator>
  <cp:lastModifiedBy>Santiaga Gutiérrez Casanova</cp:lastModifiedBy>
  <cp:revision>23</cp:revision>
  <dcterms:created xsi:type="dcterms:W3CDTF">2021-10-26T09:01:15Z</dcterms:created>
  <dcterms:modified xsi:type="dcterms:W3CDTF">2021-10-28T12:38:20Z</dcterms:modified>
</cp:coreProperties>
</file>